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52"/>
  </p:notesMasterIdLst>
  <p:sldIdLst>
    <p:sldId id="256" r:id="rId2"/>
    <p:sldId id="257" r:id="rId3"/>
    <p:sldId id="258" r:id="rId4"/>
    <p:sldId id="263" r:id="rId5"/>
    <p:sldId id="284" r:id="rId6"/>
    <p:sldId id="259" r:id="rId7"/>
    <p:sldId id="286" r:id="rId8"/>
    <p:sldId id="260" r:id="rId9"/>
    <p:sldId id="312" r:id="rId10"/>
    <p:sldId id="337" r:id="rId11"/>
    <p:sldId id="326" r:id="rId12"/>
    <p:sldId id="314" r:id="rId13"/>
    <p:sldId id="352" r:id="rId14"/>
    <p:sldId id="316" r:id="rId15"/>
    <p:sldId id="338" r:id="rId16"/>
    <p:sldId id="287" r:id="rId17"/>
    <p:sldId id="317" r:id="rId18"/>
    <p:sldId id="322" r:id="rId19"/>
    <p:sldId id="339" r:id="rId20"/>
    <p:sldId id="340" r:id="rId21"/>
    <p:sldId id="323" r:id="rId22"/>
    <p:sldId id="268" r:id="rId23"/>
    <p:sldId id="341" r:id="rId24"/>
    <p:sldId id="342" r:id="rId25"/>
    <p:sldId id="343" r:id="rId26"/>
    <p:sldId id="344" r:id="rId27"/>
    <p:sldId id="353" r:id="rId28"/>
    <p:sldId id="360" r:id="rId29"/>
    <p:sldId id="361" r:id="rId30"/>
    <p:sldId id="362" r:id="rId31"/>
    <p:sldId id="329" r:id="rId32"/>
    <p:sldId id="345" r:id="rId33"/>
    <p:sldId id="346" r:id="rId34"/>
    <p:sldId id="347" r:id="rId35"/>
    <p:sldId id="270" r:id="rId36"/>
    <p:sldId id="349" r:id="rId37"/>
    <p:sldId id="348" r:id="rId38"/>
    <p:sldId id="354" r:id="rId39"/>
    <p:sldId id="355" r:id="rId40"/>
    <p:sldId id="356" r:id="rId41"/>
    <p:sldId id="357" r:id="rId42"/>
    <p:sldId id="358" r:id="rId43"/>
    <p:sldId id="359" r:id="rId44"/>
    <p:sldId id="350" r:id="rId45"/>
    <p:sldId id="351" r:id="rId46"/>
    <p:sldId id="294" r:id="rId47"/>
    <p:sldId id="296" r:id="rId48"/>
    <p:sldId id="298" r:id="rId49"/>
    <p:sldId id="331" r:id="rId50"/>
    <p:sldId id="283" r:id="rId5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88" autoAdjust="0"/>
    <p:restoredTop sz="94660"/>
  </p:normalViewPr>
  <p:slideViewPr>
    <p:cSldViewPr showGuides="1">
      <p:cViewPr varScale="1">
        <p:scale>
          <a:sx n="64" d="100"/>
          <a:sy n="64" d="100"/>
        </p:scale>
        <p:origin x="43" y="869"/>
      </p:cViewPr>
      <p:guideLst>
        <p:guide orient="horz" pos="1619"/>
        <p:guide pos="2887"/>
      </p:guideLst>
    </p:cSldViewPr>
  </p:slideViewPr>
  <p:notesTextViewPr>
    <p:cViewPr>
      <p:scale>
        <a:sx n="1" d="1"/>
        <a:sy n="1" d="1"/>
      </p:scale>
      <p:origin x="0" y="0"/>
    </p:cViewPr>
  </p:notesTextViewPr>
  <p:sorterViewPr>
    <p:cViewPr>
      <p:scale>
        <a:sx n="100" d="100"/>
        <a:sy n="100" d="100"/>
      </p:scale>
      <p:origin x="0" y="-2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2019/5/5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后记中包括会议记录、分工及教学评价、参考资料</a:t>
            </a:r>
          </a:p>
          <a:p>
            <a:endParaRPr lang="zh-CN" altLang="en-US" dirty="0"/>
          </a:p>
        </p:txBody>
      </p:sp>
      <p:sp>
        <p:nvSpPr>
          <p:cNvPr id="4" name="灯片编号占位符 3"/>
          <p:cNvSpPr>
            <a:spLocks noGrp="1"/>
          </p:cNvSpPr>
          <p:nvPr>
            <p:ph type="sldNum" sz="quarter" idx="10"/>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2019/5/5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10" Type="http://schemas.openxmlformats.org/officeDocument/2006/relationships/image" Target="../media/image2.jpeg"/><Relationship Id="rId4" Type="http://schemas.openxmlformats.org/officeDocument/2006/relationships/tags" Target="../tags/tag76.xml"/><Relationship Id="rId9"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8.emf"/><Relationship Id="rId2" Type="http://schemas.openxmlformats.org/officeDocument/2006/relationships/tags" Target="../tags/tag8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86.xml"/></Relationships>
</file>

<file path=ppt/slides/_rels/slide13.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9.emf"/><Relationship Id="rId2" Type="http://schemas.openxmlformats.org/officeDocument/2006/relationships/tags" Target="../tags/tag8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1.xml"/><Relationship Id="rId4" Type="http://schemas.openxmlformats.org/officeDocument/2006/relationships/tags" Target="../tags/tag89.xml"/></Relationships>
</file>

<file path=ppt/slides/_rels/slide14.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10.emf"/><Relationship Id="rId2" Type="http://schemas.openxmlformats.org/officeDocument/2006/relationships/tags" Target="../tags/tag90.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Layout" Target="../slideLayouts/slideLayout1.xml"/><Relationship Id="rId4" Type="http://schemas.openxmlformats.org/officeDocument/2006/relationships/tags" Target="../tags/tag92.xml"/></Relationships>
</file>

<file path=ppt/slides/_rels/slide15.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5.jpeg"/><Relationship Id="rId5" Type="http://schemas.openxmlformats.org/officeDocument/2006/relationships/slideLayout" Target="../slideLayouts/slideLayout1.xml"/><Relationship Id="rId4" Type="http://schemas.openxmlformats.org/officeDocument/2006/relationships/tags" Target="../tags/tag96.xml"/></Relationships>
</file>

<file path=ppt/slides/_rels/slide16.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v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tags" Target="../tags/tag108.xml"/><Relationship Id="rId7" Type="http://schemas.openxmlformats.org/officeDocument/2006/relationships/oleObject" Target="../embeddings/oleObject7.bin"/><Relationship Id="rId2" Type="http://schemas.openxmlformats.org/officeDocument/2006/relationships/tags" Target="../tags/tag107.xml"/><Relationship Id="rId1" Type="http://schemas.openxmlformats.org/officeDocument/2006/relationships/vmlDrawing" Target="../drawings/vmlDrawing6.vml"/><Relationship Id="rId6" Type="http://schemas.openxmlformats.org/officeDocument/2006/relationships/image" Target="../media/image19.emf"/><Relationship Id="rId5" Type="http://schemas.openxmlformats.org/officeDocument/2006/relationships/oleObject" Target="../embeddings/oleObject6.bin"/><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5" Type="http://schemas.openxmlformats.org/officeDocument/2006/relationships/tags" Target="../tags/tag113.xml"/><Relationship Id="rId10" Type="http://schemas.openxmlformats.org/officeDocument/2006/relationships/image" Target="../media/image4.jpeg"/><Relationship Id="rId4" Type="http://schemas.openxmlformats.org/officeDocument/2006/relationships/tags" Target="../tags/tag112.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117.xml"/><Relationship Id="rId7"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vmlDrawing" Target="../drawings/vmlDrawing7.v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9" Type="http://schemas.openxmlformats.org/officeDocument/2006/relationships/image" Target="../media/image21.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122.xml"/><Relationship Id="rId7" Type="http://schemas.openxmlformats.org/officeDocument/2006/relationships/slideLayout" Target="../slideLayouts/slideLayout1.xml"/><Relationship Id="rId2" Type="http://schemas.openxmlformats.org/officeDocument/2006/relationships/tags" Target="../tags/tag121.xml"/><Relationship Id="rId1" Type="http://schemas.openxmlformats.org/officeDocument/2006/relationships/vmlDrawing" Target="../drawings/vmlDrawing8.v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image" Target="../media/image22.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27.xml"/><Relationship Id="rId7" Type="http://schemas.openxmlformats.org/officeDocument/2006/relationships/slideLayout" Target="../slideLayouts/slideLayout1.xml"/><Relationship Id="rId2" Type="http://schemas.openxmlformats.org/officeDocument/2006/relationships/tags" Target="../tags/tag126.xml"/><Relationship Id="rId1" Type="http://schemas.openxmlformats.org/officeDocument/2006/relationships/vmlDrawing" Target="../drawings/vmlDrawing9.v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23.e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132.xml"/><Relationship Id="rId7" Type="http://schemas.openxmlformats.org/officeDocument/2006/relationships/slideLayout" Target="../slideLayouts/slideLayout1.xml"/><Relationship Id="rId2" Type="http://schemas.openxmlformats.org/officeDocument/2006/relationships/tags" Target="../tags/tag131.xml"/><Relationship Id="rId1" Type="http://schemas.openxmlformats.org/officeDocument/2006/relationships/vmlDrawing" Target="../drawings/vmlDrawing10.v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9" Type="http://schemas.openxmlformats.org/officeDocument/2006/relationships/image" Target="../media/image24.e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137.xml"/><Relationship Id="rId7" Type="http://schemas.openxmlformats.org/officeDocument/2006/relationships/slideLayout" Target="../slideLayouts/slideLayout1.xml"/><Relationship Id="rId2" Type="http://schemas.openxmlformats.org/officeDocument/2006/relationships/tags" Target="../tags/tag136.xml"/><Relationship Id="rId1" Type="http://schemas.openxmlformats.org/officeDocument/2006/relationships/vmlDrawing" Target="../drawings/vmlDrawing11.v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xml"/><Relationship Id="rId5" Type="http://schemas.openxmlformats.org/officeDocument/2006/relationships/tags" Target="../tags/tag145.xml"/><Relationship Id="rId4" Type="http://schemas.openxmlformats.org/officeDocument/2006/relationships/tags" Target="../tags/tag144.xml"/></Relationships>
</file>

<file path=ppt/slides/_rels/slide29.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1.xml"/><Relationship Id="rId5" Type="http://schemas.openxmlformats.org/officeDocument/2006/relationships/tags" Target="../tags/tag150.xml"/><Relationship Id="rId4" Type="http://schemas.openxmlformats.org/officeDocument/2006/relationships/tags" Target="../tags/tag149.xml"/></Relationships>
</file>

<file path=ppt/slides/_rels/slide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30.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slideLayout" Target="../slideLayouts/slideLayout1.xml"/><Relationship Id="rId5" Type="http://schemas.openxmlformats.org/officeDocument/2006/relationships/tags" Target="../tags/tag155.xml"/><Relationship Id="rId4" Type="http://schemas.openxmlformats.org/officeDocument/2006/relationships/tags" Target="../tags/tag154.xml"/></Relationships>
</file>

<file path=ppt/slides/_rels/slide31.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60.xml"/><Relationship Id="rId7" Type="http://schemas.openxmlformats.org/officeDocument/2006/relationships/slideLayout" Target="../slideLayouts/slideLayout1.xml"/><Relationship Id="rId2" Type="http://schemas.openxmlformats.org/officeDocument/2006/relationships/tags" Target="../tags/tag159.xml"/><Relationship Id="rId1" Type="http://schemas.openxmlformats.org/officeDocument/2006/relationships/vmlDrawing" Target="../drawings/vmlDrawing12.v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26.emf"/></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6.xml"/><Relationship Id="rId7" Type="http://schemas.openxmlformats.org/officeDocument/2006/relationships/slideLayout" Target="../slideLayouts/slideLayout1.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image" Target="../media/image4.jpe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72.xml"/><Relationship Id="rId7" Type="http://schemas.openxmlformats.org/officeDocument/2006/relationships/slideLayout" Target="../slideLayouts/slideLayout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9" Type="http://schemas.openxmlformats.org/officeDocument/2006/relationships/image" Target="../media/image7.jpeg"/></Relationships>
</file>

<file path=ppt/slides/_rels/slide35.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tags" Target="../tags/tag187.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5" Type="http://schemas.openxmlformats.org/officeDocument/2006/relationships/tags" Target="../tags/tag180.xml"/><Relationship Id="rId15" Type="http://schemas.openxmlformats.org/officeDocument/2006/relationships/slideLayout" Target="../slideLayouts/slideLayout1.xml"/><Relationship Id="rId10" Type="http://schemas.openxmlformats.org/officeDocument/2006/relationships/tags" Target="../tags/tag185.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s>
</file>

<file path=ppt/slides/_rels/slide3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192.xml"/><Relationship Id="rId7" Type="http://schemas.openxmlformats.org/officeDocument/2006/relationships/image" Target="../media/image27.jpe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tags" Target="../tags/tag193.xml"/></Relationships>
</file>

<file path=ppt/slides/_rels/slide37.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slideLayout" Target="../slideLayouts/slideLayout1.xml"/><Relationship Id="rId5" Type="http://schemas.openxmlformats.org/officeDocument/2006/relationships/tags" Target="../tags/tag198.xml"/><Relationship Id="rId4" Type="http://schemas.openxmlformats.org/officeDocument/2006/relationships/tags" Target="../tags/tag197.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01.xml"/><Relationship Id="rId7" Type="http://schemas.openxmlformats.org/officeDocument/2006/relationships/image" Target="../media/image29.pn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slideLayout" Target="../slideLayouts/slideLayout1.xml"/><Relationship Id="rId5" Type="http://schemas.openxmlformats.org/officeDocument/2006/relationships/tags" Target="../tags/tag203.xml"/><Relationship Id="rId4" Type="http://schemas.openxmlformats.org/officeDocument/2006/relationships/tags" Target="../tags/tag202.xml"/><Relationship Id="rId9"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06.xml"/><Relationship Id="rId7" Type="http://schemas.openxmlformats.org/officeDocument/2006/relationships/image" Target="../media/image32.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slideLayout" Target="../slideLayouts/slideLayout1.xml"/><Relationship Id="rId5" Type="http://schemas.openxmlformats.org/officeDocument/2006/relationships/tags" Target="../tags/tag208.xml"/><Relationship Id="rId4" Type="http://schemas.openxmlformats.org/officeDocument/2006/relationships/tags" Target="../tags/tag207.xml"/></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2.jpeg"/><Relationship Id="rId4" Type="http://schemas.openxmlformats.org/officeDocument/2006/relationships/tags" Target="../tags/tag46.xml"/><Relationship Id="rId9"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slideLayout" Target="../slideLayouts/slideLayout1.xml"/><Relationship Id="rId5" Type="http://schemas.openxmlformats.org/officeDocument/2006/relationships/tags" Target="../tags/tag213.xml"/><Relationship Id="rId4" Type="http://schemas.openxmlformats.org/officeDocument/2006/relationships/tags" Target="../tags/tag212.xml"/></Relationships>
</file>

<file path=ppt/slides/_rels/slide41.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Layout" Target="../slideLayouts/slideLayout1.xml"/><Relationship Id="rId5" Type="http://schemas.openxmlformats.org/officeDocument/2006/relationships/tags" Target="../tags/tag218.xml"/><Relationship Id="rId4" Type="http://schemas.openxmlformats.org/officeDocument/2006/relationships/tags" Target="../tags/tag217.xml"/></Relationships>
</file>

<file path=ppt/slides/_rels/slide42.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slideLayout" Target="../slideLayouts/slideLayout1.xml"/><Relationship Id="rId5" Type="http://schemas.openxmlformats.org/officeDocument/2006/relationships/tags" Target="../tags/tag223.xml"/><Relationship Id="rId4" Type="http://schemas.openxmlformats.org/officeDocument/2006/relationships/tags" Target="../tags/tag222.xml"/></Relationships>
</file>

<file path=ppt/slides/_rels/slide43.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slideLayout" Target="../slideLayouts/slideLayout1.xml"/><Relationship Id="rId5" Type="http://schemas.openxmlformats.org/officeDocument/2006/relationships/tags" Target="../tags/tag228.xml"/><Relationship Id="rId4" Type="http://schemas.openxmlformats.org/officeDocument/2006/relationships/tags" Target="../tags/tag227.xml"/></Relationships>
</file>

<file path=ppt/slides/_rels/slide44.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slideLayout" Target="../slideLayouts/slideLayout1.xml"/><Relationship Id="rId5" Type="http://schemas.openxmlformats.org/officeDocument/2006/relationships/tags" Target="../tags/tag233.xml"/><Relationship Id="rId4" Type="http://schemas.openxmlformats.org/officeDocument/2006/relationships/tags" Target="../tags/tag232.xml"/></Relationships>
</file>

<file path=ppt/slides/_rels/slide45.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tags" Target="../tags/tag239.xml"/><Relationship Id="rId7" Type="http://schemas.openxmlformats.org/officeDocument/2006/relationships/slideLayout" Target="../slideLayouts/slideLayout1.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4.xml"/><Relationship Id="rId1" Type="http://schemas.openxmlformats.org/officeDocument/2006/relationships/tags" Target="../tags/tag24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6.xml"/><Relationship Id="rId1" Type="http://schemas.openxmlformats.org/officeDocument/2006/relationships/tags" Target="../tags/tag24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8.xml"/><Relationship Id="rId1" Type="http://schemas.openxmlformats.org/officeDocument/2006/relationships/tags" Target="../tags/tag247.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4.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50.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 Id="rId5" Type="http://schemas.openxmlformats.org/officeDocument/2006/relationships/slideLayout" Target="../slideLayouts/slideLayout1.xml"/><Relationship Id="rId4" Type="http://schemas.openxmlformats.org/officeDocument/2006/relationships/tags" Target="../tags/tag252.xml"/></Relationships>
</file>

<file path=ppt/slides/_rels/slide6.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xml"/><Relationship Id="rId5" Type="http://schemas.openxmlformats.org/officeDocument/2006/relationships/tags" Target="../tags/tag59.xml"/><Relationship Id="rId4"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5.jpeg"/><Relationship Id="rId5" Type="http://schemas.openxmlformats.org/officeDocument/2006/relationships/slideLayout" Target="../slideLayouts/slideLayout1.xml"/><Relationship Id="rId4" Type="http://schemas.openxmlformats.org/officeDocument/2006/relationships/tags" Target="../tags/tag63.xml"/></Relationships>
</file>

<file path=ppt/slides/_rels/slide8.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1.xml"/><Relationship Id="rId5" Type="http://schemas.openxmlformats.org/officeDocument/2006/relationships/tags" Target="../tags/tag68.xml"/><Relationship Id="rId4" Type="http://schemas.openxmlformats.org/officeDocument/2006/relationships/tags" Target="../tags/tag67.xml"/></Relationships>
</file>

<file path=ppt/slides/_rels/slide9.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5.jpeg"/><Relationship Id="rId5" Type="http://schemas.openxmlformats.org/officeDocument/2006/relationships/slideLayout" Target="../slideLayouts/slideLayout1.xml"/><Relationship Id="rId4"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a:solidFill>
                  <a:schemeClr val="bg1">
                    <a:lumMod val="50000"/>
                  </a:schemeClr>
                </a:solidFill>
                <a:latin typeface="微软雅黑 Light" panose="020B0502040204020203" pitchFamily="34" charset="-122"/>
                <a:ea typeface="微软雅黑 Light" panose="020B0502040204020203" pitchFamily="34" charset="-122"/>
              </a:rPr>
              <a:t>详细设计说明书</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smtClean="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smtClean="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a:t>
            </a:r>
            <a:r>
              <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rPr>
              <a:t>骏（组长）</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3382" y="2654226"/>
            <a:ext cx="1795696" cy="1548681"/>
          </a:xfrm>
          <a:prstGeom prst="rect">
            <a:avLst/>
          </a:prstGeom>
        </p:spPr>
      </p:pic>
      <p:sp>
        <p:nvSpPr>
          <p:cNvPr id="22" name="TextBox 82"/>
          <p:cNvSpPr txBox="1"/>
          <p:nvPr/>
        </p:nvSpPr>
        <p:spPr>
          <a:xfrm>
            <a:off x="3449129" y="3685543"/>
            <a:ext cx="2096510" cy="246221"/>
          </a:xfrm>
          <a:prstGeom prst="rect">
            <a:avLst/>
          </a:prstGeom>
          <a:noFill/>
        </p:spPr>
        <p:txBody>
          <a:bodyPr wrap="square" rtlCol="0">
            <a:spAutoFit/>
          </a:bodyPr>
          <a:lstStyle/>
          <a:p>
            <a:pPr algn="ct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组员：林豪 周南</a:t>
            </a:r>
          </a:p>
        </p:txBody>
      </p:sp>
      <p:sp>
        <p:nvSpPr>
          <p:cNvPr id="23" name="文本框 22"/>
          <p:cNvSpPr txBox="1"/>
          <p:nvPr/>
        </p:nvSpPr>
        <p:spPr>
          <a:xfrm>
            <a:off x="6536239" y="3892367"/>
            <a:ext cx="2133544" cy="523220"/>
          </a:xfrm>
          <a:prstGeom prst="rect">
            <a:avLst/>
          </a:prstGeom>
          <a:noFill/>
        </p:spPr>
        <p:txBody>
          <a:bodyPr wrap="square" rtlCol="0">
            <a:spAutoFit/>
          </a:bodyPr>
          <a:lstStyle/>
          <a:p>
            <a:pPr algn="ctr"/>
            <a:r>
              <a:rPr lang="en-US" altLang="zh-CN" sz="1400" b="1" dirty="0" smtClean="0">
                <a:latin typeface="微软雅黑" panose="020B0503020204020204" pitchFamily="34" charset="-122"/>
                <a:ea typeface="微软雅黑" panose="020B0503020204020204" pitchFamily="34" charset="-122"/>
              </a:rPr>
              <a:t>2019</a:t>
            </a:r>
            <a:r>
              <a:rPr lang="zh-CN" altLang="en-US" sz="1400" b="1" dirty="0" smtClean="0">
                <a:latin typeface="微软雅黑" panose="020B0503020204020204" pitchFamily="34" charset="-122"/>
                <a:ea typeface="微软雅黑" panose="020B0503020204020204" pitchFamily="34" charset="-122"/>
              </a:rPr>
              <a:t>年</a:t>
            </a:r>
            <a:r>
              <a:rPr lang="en-US" altLang="zh-CN" sz="1400" b="1" dirty="0" smtClean="0">
                <a:latin typeface="微软雅黑" panose="020B0503020204020204" pitchFamily="34" charset="-122"/>
                <a:ea typeface="微软雅黑" panose="020B0503020204020204" pitchFamily="34" charset="-122"/>
              </a:rPr>
              <a:t>5</a:t>
            </a:r>
            <a:r>
              <a:rPr lang="zh-CN" altLang="en-US" sz="1400" b="1" dirty="0" smtClean="0">
                <a:latin typeface="微软雅黑" panose="020B0503020204020204" pitchFamily="34" charset="-122"/>
                <a:ea typeface="微软雅黑" panose="020B0503020204020204" pitchFamily="34" charset="-122"/>
              </a:rPr>
              <a:t>月</a:t>
            </a:r>
            <a:r>
              <a:rPr lang="en-US" altLang="zh-CN" sz="1400" b="1" dirty="0" smtClean="0">
                <a:latin typeface="微软雅黑" panose="020B0503020204020204" pitchFamily="34" charset="-122"/>
                <a:ea typeface="微软雅黑" panose="020B0503020204020204" pitchFamily="34" charset="-122"/>
              </a:rPr>
              <a:t>4</a:t>
            </a:r>
            <a:r>
              <a:rPr lang="zh-CN" altLang="en-US" sz="1400" b="1" dirty="0" smtClean="0">
                <a:latin typeface="微软雅黑" panose="020B0503020204020204" pitchFamily="34" charset="-122"/>
                <a:ea typeface="微软雅黑" panose="020B0503020204020204" pitchFamily="34" charset="-122"/>
              </a:rPr>
              <a:t>日 </a:t>
            </a:r>
            <a:r>
              <a:rPr lang="en-US" altLang="zh-CN" sz="1400" b="1" dirty="0">
                <a:latin typeface="微软雅黑" panose="020B0503020204020204" pitchFamily="34" charset="-122"/>
                <a:ea typeface="微软雅黑" panose="020B0503020204020204" pitchFamily="34" charset="-122"/>
              </a:rPr>
              <a:t>SE2019</a:t>
            </a:r>
            <a:r>
              <a:rPr lang="zh-CN" altLang="en-US" sz="1400" b="1" dirty="0">
                <a:latin typeface="微软雅黑" panose="020B0503020204020204" pitchFamily="34" charset="-122"/>
                <a:ea typeface="微软雅黑" panose="020B0503020204020204" pitchFamily="34" charset="-122"/>
              </a:rPr>
              <a:t>春</a:t>
            </a:r>
            <a:r>
              <a:rPr lang="en-US" altLang="zh-CN" sz="1400" b="1" dirty="0">
                <a:latin typeface="微软雅黑" panose="020B0503020204020204" pitchFamily="34" charset="-122"/>
                <a:ea typeface="微软雅黑" panose="020B0503020204020204" pitchFamily="34" charset="-122"/>
              </a:rPr>
              <a:t>-G06</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grpSp>
        <p:nvGrpSpPr>
          <p:cNvPr id="2" name="组合 1"/>
          <p:cNvGrpSpPr/>
          <p:nvPr/>
        </p:nvGrpSpPr>
        <p:grpSpPr>
          <a:xfrm>
            <a:off x="143315" y="3651870"/>
            <a:ext cx="4782617" cy="1295739"/>
            <a:chOff x="3635896" y="3622597"/>
            <a:chExt cx="4782617" cy="1295739"/>
          </a:xfrm>
        </p:grpSpPr>
        <p:sp>
          <p:nvSpPr>
            <p:cNvPr id="10252" name="PA_淘宝店chenying0907 12"/>
            <p:cNvSpPr>
              <a:spLocks noChangeArrowheads="1"/>
            </p:cNvSpPr>
            <p:nvPr>
              <p:custDataLst>
                <p:tags r:id="rId7"/>
              </p:custDataLst>
            </p:nvPr>
          </p:nvSpPr>
          <p:spPr bwMode="auto">
            <a:xfrm>
              <a:off x="4314826" y="3622597"/>
              <a:ext cx="4103687" cy="129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smtClean="0">
                  <a:solidFill>
                    <a:schemeClr val="accent3"/>
                  </a:solidFill>
                  <a:latin typeface="微软雅黑 Light" panose="020B0502040204020203" pitchFamily="34" charset="-122"/>
                  <a:ea typeface="微软雅黑 Light" panose="020B0502040204020203" pitchFamily="34" charset="-122"/>
                </a:rPr>
                <a:t>运行环境</a:t>
              </a:r>
              <a:endParaRPr lang="en-US" altLang="zh-CN" sz="1600" b="1" dirty="0" smtClean="0">
                <a:solidFill>
                  <a:schemeClr val="accent3"/>
                </a:solidFill>
                <a:latin typeface="微软雅黑 Light" panose="020B0502040204020203" pitchFamily="34" charset="-122"/>
                <a:ea typeface="微软雅黑 Light" panose="020B0502040204020203" pitchFamily="34" charset="-122"/>
              </a:endParaRPr>
            </a:p>
            <a:p>
              <a:r>
                <a:rPr lang="zh-CN" altLang="zh-CN" dirty="0"/>
                <a:t>硬件环境：可安装微信的任意移动终端</a:t>
              </a:r>
            </a:p>
            <a:p>
              <a:r>
                <a:rPr lang="zh-CN" altLang="zh-CN" dirty="0"/>
                <a:t>操作系统：安卓，</a:t>
              </a:r>
              <a:r>
                <a:rPr lang="en-US" altLang="zh-CN" dirty="0" err="1"/>
                <a:t>ios</a:t>
              </a:r>
              <a:endParaRPr lang="zh-CN" altLang="zh-CN" dirty="0"/>
            </a:p>
            <a:p>
              <a:r>
                <a:rPr lang="zh-CN" altLang="zh-CN" dirty="0"/>
                <a:t>支持环境：微信小程序</a:t>
              </a:r>
            </a:p>
            <a:p>
              <a:r>
                <a:rPr altLang="zh-CN" sz="1100" dirty="0" smtClean="0">
                  <a:latin typeface="微软雅黑" panose="020B0503020204020204" pitchFamily="34" charset="-122"/>
                  <a:ea typeface="微软雅黑" panose="020B0503020204020204" pitchFamily="34" charset="-122"/>
                  <a:cs typeface="微软雅黑" panose="020B0503020204020204" pitchFamily="34" charset="-122"/>
                </a:rPr>
                <a:t>。</a:t>
              </a:r>
              <a:endParaRPr altLang="zh-CN"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53" name="PA_任意多边形 13"/>
            <p:cNvSpPr>
              <a:spLocks noEditPoints="1"/>
            </p:cNvSpPr>
            <p:nvPr>
              <p:custDataLst>
                <p:tags r:id="rId8"/>
              </p:custDataLst>
            </p:nvPr>
          </p:nvSpPr>
          <p:spPr bwMode="auto">
            <a:xfrm>
              <a:off x="3635896" y="3622597"/>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grpSp>
        <p:nvGrpSpPr>
          <p:cNvPr id="25" name="PA_淘宝店chenying0907 24"/>
          <p:cNvGrpSpPr/>
          <p:nvPr>
            <p:custDataLst>
              <p:tags r:id="rId2"/>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3"/>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运行环境</a:t>
            </a:r>
          </a:p>
        </p:txBody>
      </p:sp>
      <p:sp>
        <p:nvSpPr>
          <p:cNvPr id="31"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pSp>
        <p:nvGrpSpPr>
          <p:cNvPr id="15" name="组合 14"/>
          <p:cNvGrpSpPr/>
          <p:nvPr/>
        </p:nvGrpSpPr>
        <p:grpSpPr>
          <a:xfrm>
            <a:off x="4216999" y="3651870"/>
            <a:ext cx="4782617" cy="1388072"/>
            <a:chOff x="3635896" y="3622597"/>
            <a:chExt cx="4782617" cy="1388072"/>
          </a:xfrm>
        </p:grpSpPr>
        <p:sp>
          <p:nvSpPr>
            <p:cNvPr id="16" name="PA_淘宝店chenying0907 12"/>
            <p:cNvSpPr>
              <a:spLocks noChangeArrowheads="1"/>
            </p:cNvSpPr>
            <p:nvPr>
              <p:custDataLst>
                <p:tags r:id="rId5"/>
              </p:custDataLst>
            </p:nvPr>
          </p:nvSpPr>
          <p:spPr bwMode="auto">
            <a:xfrm>
              <a:off x="4314826" y="3622597"/>
              <a:ext cx="4103687" cy="138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smtClean="0">
                  <a:solidFill>
                    <a:schemeClr val="accent3"/>
                  </a:solidFill>
                  <a:latin typeface="微软雅黑 Light" panose="020B0502040204020203" pitchFamily="34" charset="-122"/>
                  <a:ea typeface="微软雅黑 Light" panose="020B0502040204020203" pitchFamily="34" charset="-122"/>
                </a:rPr>
                <a:t>系统构思</a:t>
              </a:r>
              <a:endParaRPr lang="en-US" altLang="zh-CN" sz="1600" b="1" dirty="0" smtClean="0">
                <a:solidFill>
                  <a:schemeClr val="accent3"/>
                </a:solidFill>
                <a:latin typeface="微软雅黑 Light" panose="020B0502040204020203" pitchFamily="34" charset="-122"/>
                <a:ea typeface="微软雅黑 Light" panose="020B0502040204020203" pitchFamily="34" charset="-122"/>
              </a:endParaRPr>
            </a:p>
            <a:p>
              <a:r>
                <a:rPr lang="zh-CN" altLang="zh-CN" dirty="0"/>
                <a:t> </a:t>
              </a:r>
              <a:r>
                <a:rPr lang="zh-CN" altLang="zh-CN" sz="1400" dirty="0"/>
                <a:t>一个力求于为寻找打球资源的篮球爱好者提供球场资源、人力资源等的平台，整个系统的构思出发点在于为篮球爱好者提供舒适的野球体验，同时添加了评分、标签、群组等功能扩大了篮球活动的社交趣味性。</a:t>
              </a:r>
            </a:p>
            <a:p>
              <a:r>
                <a:rPr altLang="zh-CN" sz="1100" dirty="0" smtClean="0">
                  <a:latin typeface="微软雅黑" panose="020B0503020204020204" pitchFamily="34" charset="-122"/>
                  <a:ea typeface="微软雅黑" panose="020B0503020204020204" pitchFamily="34" charset="-122"/>
                  <a:cs typeface="微软雅黑" panose="020B0503020204020204" pitchFamily="34" charset="-122"/>
                </a:rPr>
                <a:t>。</a:t>
              </a:r>
              <a:endParaRPr altLang="zh-CN"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PA_任意多边形 13"/>
            <p:cNvSpPr>
              <a:spLocks noEditPoints="1"/>
            </p:cNvSpPr>
            <p:nvPr>
              <p:custDataLst>
                <p:tags r:id="rId6"/>
              </p:custDataLst>
            </p:nvPr>
          </p:nvSpPr>
          <p:spPr bwMode="auto">
            <a:xfrm>
              <a:off x="3635896" y="3622597"/>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spTree>
    <p:extLst>
      <p:ext uri="{BB962C8B-B14F-4D97-AF65-F5344CB8AC3E}">
        <p14:creationId xmlns:p14="http://schemas.microsoft.com/office/powerpoint/2010/main" val="4274865997"/>
      </p:ext>
    </p:extLst>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关键技术与算法</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00" name="文本框 99"/>
          <p:cNvSpPr txBox="1"/>
          <p:nvPr/>
        </p:nvSpPr>
        <p:spPr>
          <a:xfrm>
            <a:off x="274320" y="645478"/>
            <a:ext cx="5080000" cy="337185"/>
          </a:xfrm>
          <a:prstGeom prst="rect">
            <a:avLst/>
          </a:prstGeom>
          <a:noFill/>
          <a:ln w="9525">
            <a:noFill/>
          </a:ln>
        </p:spPr>
        <p:txBody>
          <a:bodyPr>
            <a:spAutoFit/>
          </a:bodyPr>
          <a:lstStyle/>
          <a:p>
            <a:pPr indent="0"/>
            <a:r>
              <a:rPr lang="zh-CN" altLang="en-US" sz="1600" b="1" dirty="0">
                <a:latin typeface="Cambria" panose="02040503050406030204" charset="0"/>
              </a:rPr>
              <a:t>简要说明本系统设计采用的关键技术和主要算法。</a:t>
            </a:r>
            <a:endParaRPr lang="zh-CN" altLang="en-US" dirty="0"/>
          </a:p>
        </p:txBody>
      </p:sp>
      <p:sp>
        <p:nvSpPr>
          <p:cNvPr id="3" name="文本框 2"/>
          <p:cNvSpPr txBox="1"/>
          <p:nvPr/>
        </p:nvSpPr>
        <p:spPr>
          <a:xfrm>
            <a:off x="274320" y="982663"/>
            <a:ext cx="5080000" cy="4247317"/>
          </a:xfrm>
          <a:prstGeom prst="rect">
            <a:avLst/>
          </a:prstGeom>
          <a:noFill/>
          <a:ln w="9525">
            <a:noFill/>
          </a:ln>
        </p:spPr>
        <p:txBody>
          <a:bodyPr>
            <a:spAutoFit/>
          </a:bodyPr>
          <a:lstStyle/>
          <a:p>
            <a:pPr indent="0"/>
            <a:r>
              <a:rPr lang="zh-CN" altLang="en-US" dirty="0">
                <a:latin typeface="Calibri" panose="020F0502020204030204" charset="0"/>
              </a:rPr>
              <a:t>关键技术：</a:t>
            </a:r>
          </a:p>
          <a:p>
            <a:pPr indent="0"/>
            <a:r>
              <a:rPr lang="en-US" altLang="zh-CN" dirty="0">
                <a:latin typeface="Calibri" panose="020F0502020204030204" charset="0"/>
              </a:rPr>
              <a:t>1</a:t>
            </a:r>
            <a:r>
              <a:rPr lang="zh-CN" altLang="en-US" dirty="0">
                <a:latin typeface="Calibri" panose="020F0502020204030204" charset="0"/>
              </a:rPr>
              <a:t>）界面呈现：地图界面呈现</a:t>
            </a:r>
          </a:p>
          <a:p>
            <a:pPr indent="0"/>
            <a:r>
              <a:rPr lang="en-US" altLang="zh-CN" dirty="0">
                <a:latin typeface="Calibri" panose="020F0502020204030204" charset="0"/>
              </a:rPr>
              <a:t>2</a:t>
            </a:r>
            <a:r>
              <a:rPr lang="zh-CN" altLang="en-US" dirty="0">
                <a:latin typeface="Calibri" panose="020F0502020204030204" charset="0"/>
              </a:rPr>
              <a:t>）页面逻辑：创建对应功能与按键。</a:t>
            </a:r>
          </a:p>
          <a:p>
            <a:pPr indent="0"/>
            <a:r>
              <a:rPr lang="en-US" altLang="zh-CN" dirty="0">
                <a:latin typeface="Calibri" panose="020F0502020204030204" charset="0"/>
              </a:rPr>
              <a:t>3</a:t>
            </a:r>
            <a:r>
              <a:rPr lang="zh-CN" altLang="en-US" dirty="0">
                <a:latin typeface="Calibri" panose="020F0502020204030204" charset="0"/>
              </a:rPr>
              <a:t>）用户数据分析：对评价分析，展现基本评价</a:t>
            </a:r>
          </a:p>
          <a:p>
            <a:pPr indent="0"/>
            <a:r>
              <a:rPr lang="en-US" altLang="zh-CN" dirty="0">
                <a:latin typeface="Calibri" panose="020F0502020204030204" charset="0"/>
              </a:rPr>
              <a:t>4</a:t>
            </a:r>
            <a:r>
              <a:rPr lang="zh-CN" altLang="en-US" dirty="0">
                <a:latin typeface="Calibri" panose="020F0502020204030204" charset="0"/>
              </a:rPr>
              <a:t>）数据库管理：对数据以及配置文件的保存和链接</a:t>
            </a:r>
          </a:p>
          <a:p>
            <a:pPr indent="0"/>
            <a:r>
              <a:rPr lang="en-US" altLang="zh-CN" dirty="0">
                <a:latin typeface="Calibri" panose="020F0502020204030204" charset="0"/>
              </a:rPr>
              <a:t>5</a:t>
            </a:r>
            <a:r>
              <a:rPr lang="zh-CN" altLang="en-US" dirty="0">
                <a:latin typeface="Calibri" panose="020F0502020204030204" charset="0"/>
              </a:rPr>
              <a:t>）服务器与客户端的链接：将服务器与客户端联结，实现软件的实时性。</a:t>
            </a:r>
          </a:p>
          <a:p>
            <a:pPr indent="0"/>
            <a:r>
              <a:rPr lang="zh-CN" altLang="en-US" dirty="0">
                <a:latin typeface="Calibri" panose="020F0502020204030204" charset="0"/>
              </a:rPr>
              <a:t>主要算法：</a:t>
            </a:r>
          </a:p>
          <a:p>
            <a:pPr indent="0"/>
            <a:r>
              <a:rPr lang="en-US" altLang="zh-CN" dirty="0">
                <a:latin typeface="Calibri" panose="020F0502020204030204" charset="0"/>
              </a:rPr>
              <a:t>1</a:t>
            </a:r>
            <a:r>
              <a:rPr lang="zh-CN" altLang="en-US" dirty="0">
                <a:latin typeface="Calibri" panose="020F0502020204030204" charset="0"/>
              </a:rPr>
              <a:t>）拉取腾讯地图</a:t>
            </a:r>
            <a:r>
              <a:rPr lang="en-US" dirty="0" err="1">
                <a:latin typeface="Calibri" panose="020F0502020204030204" charset="0"/>
              </a:rPr>
              <a:t>api</a:t>
            </a:r>
            <a:endParaRPr lang="en-US" dirty="0">
              <a:latin typeface="Calibri" panose="020F0502020204030204" charset="0"/>
            </a:endParaRPr>
          </a:p>
          <a:p>
            <a:pPr indent="0"/>
            <a:r>
              <a:rPr lang="en-US" dirty="0">
                <a:latin typeface="Calibri" panose="020F0502020204030204" charset="0"/>
              </a:rPr>
              <a:t>2）Javascript</a:t>
            </a:r>
            <a:r>
              <a:rPr lang="zh-CN" altLang="en-US" dirty="0">
                <a:latin typeface="Calibri" panose="020F0502020204030204" charset="0"/>
              </a:rPr>
              <a:t>功能响应</a:t>
            </a:r>
          </a:p>
          <a:p>
            <a:pPr indent="0"/>
            <a:r>
              <a:rPr lang="en-US" altLang="zh-CN" dirty="0">
                <a:latin typeface="Calibri" panose="020F0502020204030204" charset="0"/>
              </a:rPr>
              <a:t>3</a:t>
            </a:r>
            <a:r>
              <a:rPr lang="zh-CN" altLang="en-US" dirty="0">
                <a:latin typeface="Calibri" panose="020F0502020204030204" charset="0"/>
              </a:rPr>
              <a:t>）</a:t>
            </a:r>
            <a:r>
              <a:rPr lang="en-US" dirty="0" err="1">
                <a:latin typeface="Calibri" panose="020F0502020204030204" charset="0"/>
              </a:rPr>
              <a:t>mysql</a:t>
            </a:r>
            <a:r>
              <a:rPr lang="zh-CN" altLang="en-US" dirty="0">
                <a:latin typeface="Calibri" panose="020F0502020204030204" charset="0"/>
              </a:rPr>
              <a:t>增删改查</a:t>
            </a:r>
          </a:p>
          <a:p>
            <a:pPr indent="0"/>
            <a:r>
              <a:rPr lang="en-US" altLang="zh-CN" dirty="0">
                <a:latin typeface="Calibri" panose="020F0502020204030204" charset="0"/>
              </a:rPr>
              <a:t>4</a:t>
            </a:r>
            <a:r>
              <a:rPr lang="zh-CN" altLang="en-US" dirty="0">
                <a:latin typeface="Calibri" panose="020F0502020204030204" charset="0"/>
              </a:rPr>
              <a:t>）拉取腾讯云</a:t>
            </a:r>
            <a:r>
              <a:rPr lang="en-US" dirty="0">
                <a:latin typeface="Calibri" panose="020F0502020204030204" charset="0"/>
              </a:rPr>
              <a:t>IM</a:t>
            </a:r>
            <a:r>
              <a:rPr lang="zh-CN" altLang="en-US" dirty="0">
                <a:latin typeface="Calibri" panose="020F0502020204030204" charset="0"/>
              </a:rPr>
              <a:t>即使通信接口</a:t>
            </a:r>
          </a:p>
          <a:p>
            <a:pPr indent="0"/>
            <a:r>
              <a:rPr lang="en-US" altLang="zh-CN" dirty="0">
                <a:latin typeface="Calibri" panose="020F0502020204030204" charset="0"/>
              </a:rPr>
              <a:t>5</a:t>
            </a:r>
            <a:r>
              <a:rPr lang="zh-CN" altLang="en-US" dirty="0">
                <a:latin typeface="Calibri" panose="020F0502020204030204" charset="0"/>
              </a:rPr>
              <a:t>）</a:t>
            </a:r>
            <a:r>
              <a:rPr lang="en-US" dirty="0">
                <a:latin typeface="Calibri" panose="020F0502020204030204" charset="0"/>
              </a:rPr>
              <a:t>http</a:t>
            </a:r>
            <a:r>
              <a:rPr lang="zh-CN" altLang="en-US" dirty="0">
                <a:latin typeface="Calibri" panose="020F0502020204030204" charset="0"/>
              </a:rPr>
              <a:t>协议，相关</a:t>
            </a:r>
            <a:r>
              <a:rPr lang="en-US" dirty="0" err="1">
                <a:latin typeface="Calibri" panose="020F0502020204030204" charset="0"/>
              </a:rPr>
              <a:t>api</a:t>
            </a:r>
            <a:r>
              <a:rPr lang="en-US" dirty="0">
                <a:latin typeface="Calibri" panose="020F0502020204030204" charset="0"/>
              </a:rPr>
              <a:t>，</a:t>
            </a:r>
            <a:r>
              <a:rPr lang="zh-CN" altLang="en-US" dirty="0">
                <a:latin typeface="Calibri" panose="020F0502020204030204" charset="0"/>
              </a:rPr>
              <a:t>用腾讯云服务器搭建第三方服务器。</a:t>
            </a:r>
          </a:p>
        </p:txBody>
      </p:sp>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系统流程图</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
        <p:nvSpPr>
          <p:cNvPr id="3" name="Rectangle 14"/>
          <p:cNvSpPr>
            <a:spLocks noChangeArrowheads="1"/>
          </p:cNvSpPr>
          <p:nvPr/>
        </p:nvSpPr>
        <p:spPr bwMode="auto">
          <a:xfrm>
            <a:off x="2267744" y="-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31041436"/>
              </p:ext>
            </p:extLst>
          </p:nvPr>
        </p:nvGraphicFramePr>
        <p:xfrm>
          <a:off x="2267744" y="-1"/>
          <a:ext cx="5273675" cy="5143501"/>
        </p:xfrm>
        <a:graphic>
          <a:graphicData uri="http://schemas.openxmlformats.org/presentationml/2006/ole">
            <mc:AlternateContent xmlns:mc="http://schemas.openxmlformats.org/markup-compatibility/2006">
              <mc:Choice xmlns:v="urn:schemas-microsoft-com:vml" Requires="v">
                <p:oleObj spid="_x0000_s3107" name="Visio" r:id="rId6" imgW="6454290" imgH="6690156" progId="Visio.Drawing.15">
                  <p:embed/>
                </p:oleObj>
              </mc:Choice>
              <mc:Fallback>
                <p:oleObj name="Visio" r:id="rId6" imgW="6454290" imgH="6690156" progId="Visio.Drawing.15">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1"/>
                        <a:ext cx="5273675" cy="5143501"/>
                      </a:xfrm>
                      <a:prstGeom prst="rect">
                        <a:avLst/>
                      </a:prstGeom>
                      <a:noFill/>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0534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结构图</a:t>
            </a: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1</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
        <p:nvSpPr>
          <p:cNvPr id="3" name="Rectangle 14"/>
          <p:cNvSpPr>
            <a:spLocks noChangeArrowheads="1"/>
          </p:cNvSpPr>
          <p:nvPr/>
        </p:nvSpPr>
        <p:spPr bwMode="auto">
          <a:xfrm>
            <a:off x="2267744" y="-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634771" y="-1"/>
            <a:ext cx="126718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293513314"/>
              </p:ext>
            </p:extLst>
          </p:nvPr>
        </p:nvGraphicFramePr>
        <p:xfrm>
          <a:off x="1305117" y="10475"/>
          <a:ext cx="7859571" cy="5143500"/>
        </p:xfrm>
        <a:graphic>
          <a:graphicData uri="http://schemas.openxmlformats.org/presentationml/2006/ole">
            <mc:AlternateContent xmlns:mc="http://schemas.openxmlformats.org/markup-compatibility/2006">
              <mc:Choice xmlns:v="urn:schemas-microsoft-com:vml" Requires="v">
                <p:oleObj spid="_x0000_s18444" name="Visio" r:id="rId6" imgW="8381858" imgH="5364591" progId="Visio.Drawing.15">
                  <p:embed/>
                </p:oleObj>
              </mc:Choice>
              <mc:Fallback>
                <p:oleObj name="Visio" r:id="rId6" imgW="8381858" imgH="5364591" progId="Visio.Drawing.15">
                  <p:embed/>
                  <p:pic>
                    <p:nvPicPr>
                      <p:cNvPr id="0" name="对象 3"/>
                      <p:cNvPicPr>
                        <a:picLocks noChangeAspect="1" noChangeArrowheads="1"/>
                      </p:cNvPicPr>
                      <p:nvPr/>
                    </p:nvPicPr>
                    <p:blipFill>
                      <a:blip r:embed="rId7"/>
                      <a:srcRect/>
                      <a:stretch>
                        <a:fillRect/>
                      </a:stretch>
                    </p:blipFill>
                    <p:spPr bwMode="auto">
                      <a:xfrm>
                        <a:off x="1305117" y="10475"/>
                        <a:ext cx="7859571" cy="5143500"/>
                      </a:xfrm>
                      <a:prstGeom prst="rect">
                        <a:avLst/>
                      </a:prstGeom>
                      <a:noFill/>
                    </p:spPr>
                  </p:pic>
                </p:oleObj>
              </mc:Fallback>
            </mc:AlternateContent>
          </a:graphicData>
        </a:graphic>
      </p:graphicFrame>
    </p:spTree>
    <p:extLst>
      <p:ext uri="{BB962C8B-B14F-4D97-AF65-F5344CB8AC3E}">
        <p14:creationId xmlns:p14="http://schemas.microsoft.com/office/powerpoint/2010/main" val="3263001629"/>
      </p:ext>
    </p:extLst>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数据流程图</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2"/>
          <p:cNvGraphicFramePr>
            <a:graphicFrameLocks noChangeAspect="1"/>
          </p:cNvGraphicFramePr>
          <p:nvPr>
            <p:extLst>
              <p:ext uri="{D42A27DB-BD31-4B8C-83A1-F6EECF244321}">
                <p14:modId xmlns:p14="http://schemas.microsoft.com/office/powerpoint/2010/main" val="2529994813"/>
              </p:ext>
            </p:extLst>
          </p:nvPr>
        </p:nvGraphicFramePr>
        <p:xfrm>
          <a:off x="2404110" y="-1"/>
          <a:ext cx="6344354" cy="5143501"/>
        </p:xfrm>
        <a:graphic>
          <a:graphicData uri="http://schemas.openxmlformats.org/presentationml/2006/ole">
            <mc:AlternateContent xmlns:mc="http://schemas.openxmlformats.org/markup-compatibility/2006">
              <mc:Choice xmlns:v="urn:schemas-microsoft-com:vml" Requires="v">
                <p:oleObj spid="_x0000_s4124" r:id="rId6" imgW="5220335" imgH="3877945" progId="Visio.Drawing.15">
                  <p:embed/>
                </p:oleObj>
              </mc:Choice>
              <mc:Fallback>
                <p:oleObj r:id="rId6" imgW="5220335" imgH="3877945" progId="Visio.Drawing.15">
                  <p:embed/>
                  <p:pic>
                    <p:nvPicPr>
                      <p:cNvPr id="0" name="图片 2"/>
                      <p:cNvPicPr/>
                      <p:nvPr/>
                    </p:nvPicPr>
                    <p:blipFill>
                      <a:blip r:embed="rId7"/>
                      <a:stretch>
                        <a:fillRect/>
                      </a:stretch>
                    </p:blipFill>
                    <p:spPr>
                      <a:xfrm>
                        <a:off x="2404110" y="-1"/>
                        <a:ext cx="6344354" cy="5143501"/>
                      </a:xfrm>
                      <a:prstGeom prst="rect">
                        <a:avLst/>
                      </a:prstGeom>
                      <a:noFill/>
                      <a:ln w="38100">
                        <a:noFill/>
                        <a:miter/>
                      </a:ln>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系统配置项</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07904" y="340956"/>
            <a:ext cx="5088255" cy="4370427"/>
          </a:xfrm>
          <a:prstGeom prst="rect">
            <a:avLst/>
          </a:prstGeom>
        </p:spPr>
        <p:txBody>
          <a:bodyPr wrap="square">
            <a:spAutoFit/>
          </a:bodyPr>
          <a:lstStyle/>
          <a:p>
            <a:pPr indent="127000" algn="just">
              <a:spcAft>
                <a:spcPts val="0"/>
              </a:spcAft>
            </a:pPr>
            <a:endParaRPr sz="1400" kern="100" dirty="0" smtClean="0">
              <a:latin typeface="Times New Roman" panose="02020603050405020304" pitchFamily="18" charset="0"/>
            </a:endParaRPr>
          </a:p>
          <a:p>
            <a:pPr marL="342900" lvl="0" indent="-342900">
              <a:buFont typeface="+mj-lt"/>
              <a:buAutoNum type="arabicPeriod"/>
            </a:pPr>
            <a:r>
              <a:rPr lang="zh-CN" altLang="zh-CN" sz="2400" dirty="0"/>
              <a:t>地图：查看地图上的球场信息</a:t>
            </a:r>
          </a:p>
          <a:p>
            <a:pPr marL="342900" lvl="0" indent="-342900">
              <a:buFont typeface="+mj-lt"/>
              <a:buAutoNum type="arabicPeriod"/>
            </a:pPr>
            <a:r>
              <a:rPr lang="zh-CN" altLang="zh-CN" sz="2400" dirty="0"/>
              <a:t>建立公告：编辑各要求参数，创建群组。</a:t>
            </a:r>
          </a:p>
          <a:p>
            <a:pPr marL="342900" lvl="0" indent="-342900">
              <a:buFont typeface="+mj-lt"/>
              <a:buAutoNum type="arabicPeriod"/>
            </a:pPr>
            <a:r>
              <a:rPr lang="zh-CN" altLang="zh-CN" sz="2400" dirty="0"/>
              <a:t>加入公告：通过点击加入群组。</a:t>
            </a:r>
          </a:p>
          <a:p>
            <a:pPr marL="342900" lvl="0" indent="-342900">
              <a:buFont typeface="+mj-lt"/>
              <a:buAutoNum type="arabicPeriod"/>
            </a:pPr>
            <a:r>
              <a:rPr lang="zh-CN" altLang="zh-CN" sz="2400" dirty="0"/>
              <a:t>查看群组：查看已加入的公告。</a:t>
            </a:r>
          </a:p>
          <a:p>
            <a:pPr marL="342900" lvl="0" indent="-342900">
              <a:buFont typeface="+mj-lt"/>
              <a:buAutoNum type="arabicPeriod"/>
            </a:pPr>
            <a:r>
              <a:rPr lang="zh-CN" altLang="zh-CN" sz="2400" dirty="0"/>
              <a:t>查看我的：显示个人基本信息及评价。</a:t>
            </a:r>
          </a:p>
          <a:p>
            <a:pPr marL="342900" lvl="0" indent="-342900">
              <a:buFont typeface="+mj-lt"/>
              <a:buAutoNum type="arabicPeriod"/>
            </a:pPr>
            <a:r>
              <a:rPr lang="zh-CN" altLang="zh-CN" sz="2400" dirty="0"/>
              <a:t>关于：查看开发者信息</a:t>
            </a:r>
          </a:p>
          <a:p>
            <a:pPr marL="342900" lvl="0" indent="-342900">
              <a:buFont typeface="+mj-lt"/>
              <a:buAutoNum type="arabicPeriod"/>
            </a:pPr>
            <a:r>
              <a:rPr lang="zh-CN" altLang="zh-CN" sz="2400" dirty="0"/>
              <a:t>设置：配置系统设置。</a:t>
            </a:r>
          </a:p>
          <a:p>
            <a:pPr marL="342900" lvl="0" indent="-342900">
              <a:buFont typeface="+mj-lt"/>
              <a:buAutoNum type="arabicPeriod"/>
            </a:pPr>
            <a:r>
              <a:rPr lang="zh-CN" altLang="zh-CN" sz="2400" dirty="0"/>
              <a:t>界面：探索界面、约球界面、群组界面、我的界面。</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extLst>
      <p:ext uri="{BB962C8B-B14F-4D97-AF65-F5344CB8AC3E}">
        <p14:creationId xmlns:p14="http://schemas.microsoft.com/office/powerpoint/2010/main" val="2072687143"/>
      </p:ext>
    </p:extLst>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系统配置项</a:t>
            </a:r>
          </a:p>
        </p:txBody>
      </p:sp>
      <p:sp>
        <p:nvSpPr>
          <p:cNvPr id="7" name="Rectangle 16"/>
          <p:cNvSpPr>
            <a:spLocks noChangeArrowheads="1"/>
          </p:cNvSpPr>
          <p:nvPr/>
        </p:nvSpPr>
        <p:spPr bwMode="auto">
          <a:xfrm>
            <a:off x="1979712" y="7918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848471522"/>
              </p:ext>
            </p:extLst>
          </p:nvPr>
        </p:nvGraphicFramePr>
        <p:xfrm>
          <a:off x="1224187" y="19378"/>
          <a:ext cx="8006741" cy="5124122"/>
        </p:xfrm>
        <a:graphic>
          <a:graphicData uri="http://schemas.openxmlformats.org/presentationml/2006/ole">
            <mc:AlternateContent xmlns:mc="http://schemas.openxmlformats.org/markup-compatibility/2006">
              <mc:Choice xmlns:v="urn:schemas-microsoft-com:vml" Requires="v">
                <p:oleObj spid="_x0000_s5157" name="Visio" r:id="rId5" imgW="8382035" imgH="5364511" progId="Visio.Drawing.15">
                  <p:embed/>
                </p:oleObj>
              </mc:Choice>
              <mc:Fallback>
                <p:oleObj name="Visio" r:id="rId5" imgW="8382035" imgH="5364511" progId="Visio.Drawing.15">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4187" y="19378"/>
                        <a:ext cx="8006741" cy="5124122"/>
                      </a:xfrm>
                      <a:prstGeom prst="rect">
                        <a:avLst/>
                      </a:prstGeom>
                      <a:noFill/>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该系统的</a:t>
            </a:r>
            <a:r>
              <a:rPr lang="en-US" altLang="zh-CN" dirty="0" err="1">
                <a:latin typeface="微软雅黑" panose="020B0503020204020204" pitchFamily="34" charset="-122"/>
                <a:ea typeface="微软雅黑" panose="020B0503020204020204" pitchFamily="34" charset="-122"/>
              </a:rPr>
              <a:t>hipo</a:t>
            </a:r>
            <a:r>
              <a:rPr lang="zh-CN" altLang="en-US" dirty="0">
                <a:latin typeface="微软雅黑" panose="020B0503020204020204" pitchFamily="34" charset="-122"/>
                <a:ea typeface="微软雅黑" panose="020B0503020204020204" pitchFamily="34" charset="-122"/>
              </a:rPr>
              <a:t>图</a:t>
            </a:r>
          </a:p>
        </p:txBody>
      </p:sp>
      <p:sp>
        <p:nvSpPr>
          <p:cNvPr id="4" name="Rectangle 16"/>
          <p:cNvSpPr>
            <a:spLocks noChangeArrowheads="1"/>
          </p:cNvSpPr>
          <p:nvPr/>
        </p:nvSpPr>
        <p:spPr bwMode="auto">
          <a:xfrm>
            <a:off x="-1" y="-1"/>
            <a:ext cx="140152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144578366"/>
              </p:ext>
            </p:extLst>
          </p:nvPr>
        </p:nvGraphicFramePr>
        <p:xfrm>
          <a:off x="118749" y="30632"/>
          <a:ext cx="8818448" cy="4742439"/>
        </p:xfrm>
        <a:graphic>
          <a:graphicData uri="http://schemas.openxmlformats.org/presentationml/2006/ole">
            <mc:AlternateContent xmlns:mc="http://schemas.openxmlformats.org/markup-compatibility/2006">
              <mc:Choice xmlns:v="urn:schemas-microsoft-com:vml" Requires="v">
                <p:oleObj spid="_x0000_s6182" name="Visio" r:id="rId5" imgW="9395354" imgH="3710995" progId="Visio.Drawing.15">
                  <p:embed/>
                </p:oleObj>
              </mc:Choice>
              <mc:Fallback>
                <p:oleObj name="Visio" r:id="rId5" imgW="9395354" imgH="3710995" progId="Visio.Drawing.15">
                  <p:embed/>
                  <p:pic>
                    <p:nvPicPr>
                      <p:cNvPr id="0" name="Object 15"/>
                      <p:cNvPicPr>
                        <a:picLocks noChangeAspect="1" noChangeArrowheads="1"/>
                      </p:cNvPicPr>
                      <p:nvPr/>
                    </p:nvPicPr>
                    <p:blipFill>
                      <a:blip r:embed="rId6"/>
                      <a:srcRect/>
                      <a:stretch>
                        <a:fillRect/>
                      </a:stretch>
                    </p:blipFill>
                    <p:spPr bwMode="auto">
                      <a:xfrm>
                        <a:off x="118749" y="30632"/>
                        <a:ext cx="8818448" cy="4742439"/>
                      </a:xfrm>
                      <a:prstGeom prst="rect">
                        <a:avLst/>
                      </a:prstGeom>
                      <a:noFill/>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214" y="569523"/>
            <a:ext cx="3101609" cy="4206605"/>
          </a:xfrm>
          <a:prstGeom prst="rect">
            <a:avLst/>
          </a:prstGeom>
        </p:spPr>
      </p:pic>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560559"/>
            <a:ext cx="3101609" cy="4198984"/>
          </a:xfrm>
          <a:prstGeom prst="rect">
            <a:avLst/>
          </a:prstGeom>
        </p:spPr>
      </p:pic>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smtClean="0"/>
              <a:t>编辑公告</a:t>
            </a:r>
            <a:endParaRPr lang="zh-CN" altLang="en-US" dirty="0"/>
          </a:p>
        </p:txBody>
      </p:sp>
      <p:sp>
        <p:nvSpPr>
          <p:cNvPr id="49" name="文本框 48"/>
          <p:cNvSpPr txBox="1"/>
          <p:nvPr/>
        </p:nvSpPr>
        <p:spPr>
          <a:xfrm>
            <a:off x="5868144" y="4774168"/>
            <a:ext cx="1800200" cy="369332"/>
          </a:xfrm>
          <a:prstGeom prst="rect">
            <a:avLst/>
          </a:prstGeom>
          <a:noFill/>
        </p:spPr>
        <p:txBody>
          <a:bodyPr wrap="square" rtlCol="0">
            <a:spAutoFit/>
          </a:bodyPr>
          <a:lstStyle/>
          <a:p>
            <a:r>
              <a:rPr lang="zh-CN" altLang="en-US" dirty="0" smtClean="0"/>
              <a:t>点击地图</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smtClean="0"/>
              <a:t>输入地址</a:t>
            </a:r>
            <a:endParaRPr lang="zh-CN" altLang="en-US" dirty="0"/>
          </a:p>
        </p:txBody>
      </p:sp>
      <p:sp>
        <p:nvSpPr>
          <p:cNvPr id="49" name="文本框 48"/>
          <p:cNvSpPr txBox="1"/>
          <p:nvPr/>
        </p:nvSpPr>
        <p:spPr>
          <a:xfrm>
            <a:off x="5868144" y="4774168"/>
            <a:ext cx="1800200" cy="369332"/>
          </a:xfrm>
          <a:prstGeom prst="rect">
            <a:avLst/>
          </a:prstGeom>
          <a:noFill/>
        </p:spPr>
        <p:txBody>
          <a:bodyPr wrap="square" rtlCol="0">
            <a:spAutoFit/>
          </a:bodyPr>
          <a:lstStyle/>
          <a:p>
            <a:r>
              <a:rPr lang="zh-CN" altLang="en-US" dirty="0" smtClean="0"/>
              <a:t>赛后评价</a:t>
            </a:r>
            <a:endParaRPr lang="zh-CN" altLang="en-US"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349" y="442276"/>
            <a:ext cx="3101609" cy="420660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506663"/>
            <a:ext cx="3101609" cy="4198984"/>
          </a:xfrm>
          <a:prstGeom prst="rect">
            <a:avLst/>
          </a:prstGeom>
        </p:spPr>
      </p:pic>
    </p:spTree>
    <p:extLst>
      <p:ext uri="{BB962C8B-B14F-4D97-AF65-F5344CB8AC3E}">
        <p14:creationId xmlns:p14="http://schemas.microsoft.com/office/powerpoint/2010/main" val="903209760"/>
      </p:ext>
    </p:extLst>
  </p:cSld>
  <p:clrMapOvr>
    <a:masterClrMapping/>
  </p:clrMapOvr>
  <p:transition spd="slow" advClick="0" advTm="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466433"/>
            <a:ext cx="1481252" cy="523220"/>
            <a:chOff x="4241135" y="664220"/>
            <a:chExt cx="1481252" cy="523220"/>
          </a:xfrm>
        </p:grpSpPr>
        <p:sp>
          <p:nvSpPr>
            <p:cNvPr id="17" name="PA_文本框 16"/>
            <p:cNvSpPr txBox="1"/>
            <p:nvPr>
              <p:custDataLst>
                <p:tags r:id="rId26"/>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7"/>
              </p:custDataLst>
            </p:nvPr>
          </p:nvSpPr>
          <p:spPr>
            <a:xfrm>
              <a:off x="5076056" y="741164"/>
              <a:ext cx="646331" cy="369332"/>
            </a:xfrm>
            <a:prstGeom prst="rect">
              <a:avLst/>
            </a:prstGeom>
            <a:noFill/>
          </p:spPr>
          <p:txBody>
            <a:bodyPr wrap="none" rtlCol="0">
              <a:spAutoFit/>
            </a:bodyPr>
            <a:lstStyle/>
            <a:p>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概述</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0" name="PA_淘宝店chenying0907 39"/>
            <p:cNvGrpSpPr/>
            <p:nvPr>
              <p:custDataLst>
                <p:tags r:id="rId28"/>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1281773"/>
            <a:ext cx="2664268" cy="523220"/>
            <a:chOff x="4241135" y="1479560"/>
            <a:chExt cx="2664268" cy="523220"/>
          </a:xfrm>
        </p:grpSpPr>
        <p:sp>
          <p:nvSpPr>
            <p:cNvPr id="22" name="PA_文本框 21"/>
            <p:cNvSpPr txBox="1"/>
            <p:nvPr>
              <p:custDataLst>
                <p:tags r:id="rId23"/>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4"/>
              </p:custDataLst>
            </p:nvPr>
          </p:nvSpPr>
          <p:spPr>
            <a:xfrm>
              <a:off x="5076056" y="1556504"/>
              <a:ext cx="1829347" cy="369332"/>
            </a:xfrm>
            <a:prstGeom prst="rect">
              <a:avLst/>
            </a:prstGeom>
            <a:noFill/>
          </p:spPr>
          <p:txBody>
            <a:bodyPr wrap="none" rtlCol="0">
              <a:spAutoFit/>
            </a:bodyPr>
            <a:lstStyle/>
            <a:p>
              <a:r>
                <a:rPr lang="en-US" altLang="zh-CN" dirty="0" smtClean="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级设计决策</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1" name="PA_淘宝店chenying0907 40"/>
            <p:cNvGrpSpPr/>
            <p:nvPr>
              <p:custDataLst>
                <p:tags r:id="rId25"/>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2112353"/>
            <a:ext cx="2895100" cy="523220"/>
            <a:chOff x="4241135" y="2310140"/>
            <a:chExt cx="2895100" cy="523220"/>
          </a:xfrm>
        </p:grpSpPr>
        <p:sp>
          <p:nvSpPr>
            <p:cNvPr id="25" name="PA_文本框 24"/>
            <p:cNvSpPr txBox="1"/>
            <p:nvPr>
              <p:custDataLst>
                <p:tags r:id="rId20"/>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21"/>
              </p:custDataLst>
            </p:nvPr>
          </p:nvSpPr>
          <p:spPr>
            <a:xfrm>
              <a:off x="5076056" y="2387084"/>
              <a:ext cx="2060179" cy="369332"/>
            </a:xfrm>
            <a:prstGeom prst="rect">
              <a:avLst/>
            </a:prstGeom>
            <a:noFill/>
          </p:spPr>
          <p:txBody>
            <a:bodyPr wrap="none" rtlCol="0">
              <a:spAutoFit/>
            </a:bodyPr>
            <a:lstStyle/>
            <a:p>
              <a:r>
                <a:rPr lang="en-US" altLang="zh-CN" dirty="0" smtClean="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体系结构设计</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4" name="PA_淘宝店chenying0907 43"/>
            <p:cNvGrpSpPr/>
            <p:nvPr>
              <p:custDataLst>
                <p:tags r:id="rId22"/>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2927693"/>
            <a:ext cx="1973310" cy="523220"/>
            <a:chOff x="4241135" y="3125480"/>
            <a:chExt cx="1973310" cy="523220"/>
          </a:xfrm>
        </p:grpSpPr>
        <p:sp>
          <p:nvSpPr>
            <p:cNvPr id="28" name="PA_文本框 27"/>
            <p:cNvSpPr txBox="1"/>
            <p:nvPr>
              <p:custDataLst>
                <p:tags r:id="rId17"/>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8"/>
              </p:custDataLst>
            </p:nvPr>
          </p:nvSpPr>
          <p:spPr>
            <a:xfrm>
              <a:off x="5076056" y="3202424"/>
              <a:ext cx="1138389" cy="369332"/>
            </a:xfrm>
            <a:prstGeom prst="rect">
              <a:avLst/>
            </a:prstGeom>
            <a:noFill/>
          </p:spPr>
          <p:txBody>
            <a:bodyPr wrap="none" rtlCol="0">
              <a:spAutoFit/>
            </a:bodyPr>
            <a:lstStyle/>
            <a:p>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交互设计</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19"/>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591342"/>
            <a:ext cx="2635414" cy="612331"/>
            <a:chOff x="4241135" y="3789129"/>
            <a:chExt cx="2635414" cy="612331"/>
          </a:xfrm>
        </p:grpSpPr>
        <p:sp>
          <p:nvSpPr>
            <p:cNvPr id="31" name="PA_文本框 30"/>
            <p:cNvSpPr txBox="1"/>
            <p:nvPr>
              <p:custDataLst>
                <p:tags r:id="rId14"/>
              </p:custDataLst>
            </p:nvPr>
          </p:nvSpPr>
          <p:spPr>
            <a:xfrm>
              <a:off x="4241135" y="3789129"/>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5"/>
              </p:custDataLst>
            </p:nvPr>
          </p:nvSpPr>
          <p:spPr>
            <a:xfrm>
              <a:off x="5076056" y="3866073"/>
              <a:ext cx="1800493"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需求的可追踪</a:t>
              </a:r>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性</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50" name="PA_淘宝店chenying0907 49"/>
            <p:cNvGrpSpPr/>
            <p:nvPr>
              <p:custDataLst>
                <p:tags r:id="rId16"/>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53" name="PA_淘宝店chenying0907 13"/>
          <p:cNvGrpSpPr/>
          <p:nvPr>
            <p:custDataLst>
              <p:tags r:id="rId10"/>
            </p:custDataLst>
          </p:nvPr>
        </p:nvGrpSpPr>
        <p:grpSpPr>
          <a:xfrm>
            <a:off x="4241135" y="4281523"/>
            <a:ext cx="1481252" cy="523220"/>
            <a:chOff x="4241135" y="3933200"/>
            <a:chExt cx="1481252" cy="523220"/>
          </a:xfrm>
        </p:grpSpPr>
        <p:sp>
          <p:nvSpPr>
            <p:cNvPr id="54" name="PA_文本框 30"/>
            <p:cNvSpPr txBox="1"/>
            <p:nvPr>
              <p:custDataLst>
                <p:tags r:id="rId11"/>
              </p:custDataLst>
            </p:nvPr>
          </p:nvSpPr>
          <p:spPr>
            <a:xfrm>
              <a:off x="4241135" y="3933200"/>
              <a:ext cx="585417" cy="523220"/>
            </a:xfrm>
            <a:prstGeom prst="rect">
              <a:avLst/>
            </a:prstGeom>
            <a:noFill/>
          </p:spPr>
          <p:txBody>
            <a:bodyPr wrap="none" rtlCol="0">
              <a:spAutoFit/>
            </a:bodyPr>
            <a:lstStyle/>
            <a:p>
              <a:r>
                <a:rPr lang="en-US" altLang="zh-CN" sz="2800" dirty="0" smtClean="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5" name="PA_文本框 31"/>
            <p:cNvSpPr txBox="1"/>
            <p:nvPr>
              <p:custDataLst>
                <p:tags r:id="rId12"/>
              </p:custDataLst>
            </p:nvPr>
          </p:nvSpPr>
          <p:spPr>
            <a:xfrm>
              <a:off x="5076056" y="4010144"/>
              <a:ext cx="646331" cy="369332"/>
            </a:xfrm>
            <a:prstGeom prst="rect">
              <a:avLst/>
            </a:prstGeom>
            <a:noFill/>
          </p:spPr>
          <p:txBody>
            <a:bodyPr wrap="none" rtlCol="0">
              <a:spAutoFit/>
            </a:bodyPr>
            <a:lstStyle/>
            <a:p>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后记</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56" name="PA_淘宝店chenying0907 49"/>
            <p:cNvGrpSpPr/>
            <p:nvPr>
              <p:custDataLst>
                <p:tags r:id="rId13"/>
              </p:custDataLst>
            </p:nvPr>
          </p:nvGrpSpPr>
          <p:grpSpPr>
            <a:xfrm>
              <a:off x="4542184" y="4010144"/>
              <a:ext cx="307149" cy="413301"/>
              <a:chOff x="4211960" y="630017"/>
              <a:chExt cx="374475" cy="662059"/>
            </a:xfrm>
          </p:grpSpPr>
          <p:sp>
            <p:nvSpPr>
              <p:cNvPr id="57" name="直角三角形 56"/>
              <p:cNvSpPr/>
              <p:nvPr/>
            </p:nvSpPr>
            <p:spPr>
              <a:xfrm rot="16200000">
                <a:off x="4068168" y="773809"/>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a:stCxn id="57" idx="4"/>
                <a:endCxn id="57" idx="0"/>
              </p:cNvCxnSpPr>
              <p:nvPr/>
            </p:nvCxnSpPr>
            <p:spPr>
              <a:xfrm flipH="1">
                <a:off x="4211960" y="630017"/>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smtClean="0"/>
              <a:t>查看他人信息</a:t>
            </a:r>
            <a:endParaRPr lang="zh-CN" altLang="en-US" dirty="0"/>
          </a:p>
        </p:txBody>
      </p:sp>
      <p:sp>
        <p:nvSpPr>
          <p:cNvPr id="49" name="文本框 48"/>
          <p:cNvSpPr txBox="1"/>
          <p:nvPr/>
        </p:nvSpPr>
        <p:spPr>
          <a:xfrm>
            <a:off x="5940152" y="4774168"/>
            <a:ext cx="1800200" cy="369332"/>
          </a:xfrm>
          <a:prstGeom prst="rect">
            <a:avLst/>
          </a:prstGeom>
          <a:noFill/>
        </p:spPr>
        <p:txBody>
          <a:bodyPr wrap="square" rtlCol="0">
            <a:spAutoFit/>
          </a:bodyPr>
          <a:lstStyle/>
          <a:p>
            <a:r>
              <a:rPr lang="zh-CN" altLang="en-US" dirty="0" smtClean="0"/>
              <a:t>编辑个人资料</a:t>
            </a:r>
            <a:endParaRPr lang="zh-CN" altLang="en-US"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496" y="640608"/>
            <a:ext cx="3101609" cy="420660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378" y="575183"/>
            <a:ext cx="3101609" cy="4198984"/>
          </a:xfrm>
          <a:prstGeom prst="rect">
            <a:avLst/>
          </a:prstGeom>
        </p:spPr>
      </p:pic>
    </p:spTree>
    <p:extLst>
      <p:ext uri="{BB962C8B-B14F-4D97-AF65-F5344CB8AC3E}">
        <p14:creationId xmlns:p14="http://schemas.microsoft.com/office/powerpoint/2010/main" val="1646814227"/>
      </p:ext>
    </p:extLst>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228184" y="4715510"/>
            <a:ext cx="1939925"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业务流图</a:t>
            </a:r>
            <a:endParaRPr lang="zh-CN" altLang="en-US" dirty="0">
              <a:latin typeface="微软雅黑" panose="020B0503020204020204" pitchFamily="34" charset="-122"/>
              <a:ea typeface="微软雅黑" panose="020B0503020204020204" pitchFamily="34" charset="-122"/>
            </a:endParaRPr>
          </a:p>
        </p:txBody>
      </p:sp>
      <p:sp>
        <p:nvSpPr>
          <p:cNvPr id="8" name="Rectangle 18"/>
          <p:cNvSpPr>
            <a:spLocks noChangeArrowheads="1"/>
          </p:cNvSpPr>
          <p:nvPr/>
        </p:nvSpPr>
        <p:spPr bwMode="auto">
          <a:xfrm>
            <a:off x="-180528" y="107250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24409956"/>
              </p:ext>
            </p:extLst>
          </p:nvPr>
        </p:nvGraphicFramePr>
        <p:xfrm>
          <a:off x="-612576" y="965398"/>
          <a:ext cx="5273675" cy="3260725"/>
        </p:xfrm>
        <a:graphic>
          <a:graphicData uri="http://schemas.openxmlformats.org/presentationml/2006/ole">
            <mc:AlternateContent xmlns:mc="http://schemas.openxmlformats.org/markup-compatibility/2006">
              <mc:Choice xmlns:v="urn:schemas-microsoft-com:vml" Requires="v">
                <p:oleObj spid="_x0000_s8253" name="Visio" r:id="rId5" imgW="7962997" imgH="4922489" progId="Visio.Drawing.15">
                  <p:embed/>
                </p:oleObj>
              </mc:Choice>
              <mc:Fallback>
                <p:oleObj name="Visio" r:id="rId5" imgW="7962997" imgH="4922489" progId="Visio.Drawing.15">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76" y="965398"/>
                        <a:ext cx="5273675" cy="326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3302675361"/>
              </p:ext>
            </p:extLst>
          </p:nvPr>
        </p:nvGraphicFramePr>
        <p:xfrm>
          <a:off x="4110679" y="205755"/>
          <a:ext cx="5403213" cy="4079145"/>
        </p:xfrm>
        <a:graphic>
          <a:graphicData uri="http://schemas.openxmlformats.org/presentationml/2006/ole">
            <mc:AlternateContent xmlns:mc="http://schemas.openxmlformats.org/markup-compatibility/2006">
              <mc:Choice xmlns:v="urn:schemas-microsoft-com:vml" Requires="v">
                <p:oleObj spid="_x0000_s8254" name="Visio" r:id="rId7" imgW="9875520" imgH="6895896" progId="Visio.Drawing.15">
                  <p:embed/>
                </p:oleObj>
              </mc:Choice>
              <mc:Fallback>
                <p:oleObj name="Visio" r:id="rId7" imgW="9875520" imgH="6895896" progId="Visio.Drawing.15">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0679" y="205755"/>
                        <a:ext cx="5403213" cy="4079145"/>
                      </a:xfrm>
                      <a:prstGeom prst="rect">
                        <a:avLst/>
                      </a:prstGeom>
                      <a:noFill/>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312633" y="669120"/>
            <a:ext cx="4271938"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dirty="0" smtClean="0">
                <a:latin typeface="微软雅黑" panose="020B0503020204020204" pitchFamily="34" charset="-122"/>
                <a:ea typeface="微软雅黑" panose="020B0503020204020204" pitchFamily="34" charset="-122"/>
                <a:cs typeface="Calibri" panose="020F0502020204030204" charset="0"/>
              </a:rPr>
              <a:t>1</a:t>
            </a:r>
            <a:r>
              <a:rPr lang="en-US" altLang="zh-CN" sz="1600" dirty="0">
                <a:latin typeface="微软雅黑" panose="020B0503020204020204" pitchFamily="34" charset="-122"/>
                <a:ea typeface="微软雅黑" panose="020B0503020204020204" pitchFamily="34" charset="-122"/>
                <a:cs typeface="Calibri" panose="020F0502020204030204" charset="0"/>
              </a:rPr>
              <a:t>.</a:t>
            </a:r>
            <a:r>
              <a:rPr lang="zh-CN" altLang="en-US" sz="1600" dirty="0">
                <a:latin typeface="微软雅黑" panose="020B0503020204020204" pitchFamily="34" charset="-122"/>
                <a:ea typeface="微软雅黑" panose="020B0503020204020204" pitchFamily="34" charset="-122"/>
                <a:cs typeface="Calibri" panose="020F0502020204030204" charset="0"/>
              </a:rPr>
              <a:t>根据个人需要加入符合条件的公告：在探索界面，选择地图上的公告气泡，点击加入，显示所加入的群组。</a:t>
            </a:r>
          </a:p>
          <a:p>
            <a:r>
              <a:rPr lang="en-US" altLang="zh-CN" sz="1600" dirty="0">
                <a:latin typeface="微软雅黑" panose="020B0503020204020204" pitchFamily="34" charset="-122"/>
                <a:ea typeface="微软雅黑" panose="020B0503020204020204" pitchFamily="34" charset="-122"/>
                <a:cs typeface="Calibri" panose="020F0502020204030204" charset="0"/>
              </a:rPr>
              <a:t>2.</a:t>
            </a:r>
            <a:r>
              <a:rPr lang="zh-CN" altLang="en-US" sz="1600" dirty="0">
                <a:latin typeface="微软雅黑" panose="020B0503020204020204" pitchFamily="34" charset="-122"/>
                <a:ea typeface="微软雅黑" panose="020B0503020204020204" pitchFamily="34" charset="-122"/>
                <a:cs typeface="Calibri" panose="020F0502020204030204" charset="0"/>
              </a:rPr>
              <a:t>根据个人需要发起公告：在约球界面，选择地图上的公告气泡，点击发起活动，选择各项参数及说明，显示创建的群组。</a:t>
            </a:r>
          </a:p>
          <a:p>
            <a:r>
              <a:rPr lang="en-US" altLang="zh-CN" sz="1600" dirty="0">
                <a:latin typeface="微软雅黑" panose="020B0503020204020204" pitchFamily="34" charset="-122"/>
                <a:ea typeface="微软雅黑" panose="020B0503020204020204" pitchFamily="34" charset="-122"/>
                <a:cs typeface="Calibri" panose="020F0502020204030204" charset="0"/>
              </a:rPr>
              <a:t>3.</a:t>
            </a:r>
            <a:r>
              <a:rPr lang="zh-CN" altLang="en-US" sz="1600" dirty="0">
                <a:latin typeface="微软雅黑" panose="020B0503020204020204" pitchFamily="34" charset="-122"/>
                <a:ea typeface="微软雅黑" panose="020B0503020204020204" pitchFamily="34" charset="-122"/>
                <a:cs typeface="Calibri" panose="020F0502020204030204" charset="0"/>
              </a:rPr>
              <a:t>查看加入的群组：在群组界面，点击已加入的群组，可查看已加入的成员信息。</a:t>
            </a:r>
          </a:p>
          <a:p>
            <a:r>
              <a:rPr lang="en-US" altLang="zh-CN" sz="1600" dirty="0">
                <a:latin typeface="微软雅黑" panose="020B0503020204020204" pitchFamily="34" charset="-122"/>
                <a:ea typeface="微软雅黑" panose="020B0503020204020204" pitchFamily="34" charset="-122"/>
                <a:cs typeface="Calibri" panose="020F0502020204030204" charset="0"/>
              </a:rPr>
              <a:t>4.</a:t>
            </a:r>
            <a:r>
              <a:rPr lang="zh-CN" altLang="en-US" sz="1600" dirty="0">
                <a:latin typeface="微软雅黑" panose="020B0503020204020204" pitchFamily="34" charset="-122"/>
                <a:ea typeface="微软雅黑" panose="020B0503020204020204" pitchFamily="34" charset="-122"/>
                <a:cs typeface="Calibri" panose="020F0502020204030204" charset="0"/>
              </a:rPr>
              <a:t>查看我的个人信息：在我的界面，查看个人基本信息、他人评价、标签、星级评价以及关于开发者信息、对系统的设置。</a:t>
            </a:r>
          </a:p>
          <a:p>
            <a:r>
              <a:rPr lang="en-US" altLang="zh-CN" sz="1600" dirty="0">
                <a:latin typeface="微软雅黑" panose="020B0503020204020204" pitchFamily="34" charset="-122"/>
                <a:ea typeface="微软雅黑" panose="020B0503020204020204" pitchFamily="34" charset="-122"/>
                <a:cs typeface="Calibri" panose="020F0502020204030204" charset="0"/>
              </a:rPr>
              <a:t>5.</a:t>
            </a:r>
            <a:r>
              <a:rPr lang="zh-CN" altLang="en-US" sz="1600" dirty="0">
                <a:latin typeface="微软雅黑" panose="020B0503020204020204" pitchFamily="34" charset="-122"/>
                <a:ea typeface="微软雅黑" panose="020B0503020204020204" pitchFamily="34" charset="-122"/>
                <a:cs typeface="Calibri" panose="020F0502020204030204" charset="0"/>
              </a:rPr>
              <a:t>对他人实力进行评价：在约球结束后，对他人可进行文字、标签、星级评价。</a:t>
            </a:r>
          </a:p>
          <a:p>
            <a:r>
              <a:rPr lang="en-US" altLang="zh-CN" sz="1600" dirty="0">
                <a:latin typeface="微软雅黑" panose="020B0503020204020204" pitchFamily="34" charset="-122"/>
                <a:ea typeface="微软雅黑" panose="020B0503020204020204" pitchFamily="34" charset="-122"/>
                <a:cs typeface="Calibri" panose="020F0502020204030204" charset="0"/>
              </a:rPr>
              <a:t>6.</a:t>
            </a:r>
            <a:r>
              <a:rPr lang="zh-CN" altLang="en-US" sz="1600" dirty="0">
                <a:latin typeface="微软雅黑" panose="020B0503020204020204" pitchFamily="34" charset="-122"/>
                <a:ea typeface="微软雅黑" panose="020B0503020204020204" pitchFamily="34" charset="-122"/>
                <a:cs typeface="Calibri" panose="020F0502020204030204" charset="0"/>
              </a:rPr>
              <a:t>软件的运行：按不同需要可点击“探索”、“约球”、“群组”、“我的”四个按钮进入具体功能，可随时按下按钮切换界面。</a:t>
            </a:r>
          </a:p>
          <a:p>
            <a:r>
              <a:rPr lang="en-US" altLang="zh-CN" sz="1600" dirty="0">
                <a:latin typeface="微软雅黑" panose="020B0503020204020204" pitchFamily="34" charset="-122"/>
                <a:ea typeface="微软雅黑" panose="020B0503020204020204" pitchFamily="34" charset="-122"/>
                <a:cs typeface="Calibri" panose="020F0502020204030204" charset="0"/>
              </a:rPr>
              <a:t>7.</a:t>
            </a:r>
            <a:r>
              <a:rPr lang="zh-CN" altLang="en-US" sz="1600" dirty="0">
                <a:latin typeface="微软雅黑" panose="020B0503020204020204" pitchFamily="34" charset="-122"/>
                <a:ea typeface="微软雅黑" panose="020B0503020204020204" pitchFamily="34" charset="-122"/>
                <a:cs typeface="Calibri" panose="020F0502020204030204" charset="0"/>
              </a:rPr>
              <a:t>界面：软件的开始界面即探索界面，约球界面，群组界面，我的界面。</a:t>
            </a:r>
          </a:p>
        </p:txBody>
      </p:sp>
      <p:grpSp>
        <p:nvGrpSpPr>
          <p:cNvPr id="44097" name="PA_淘宝店chenying0907 65"/>
          <p:cNvGrpSpPr/>
          <p:nvPr>
            <p:custDataLst>
              <p:tags r:id="rId5"/>
            </p:custDataLst>
          </p:nvPr>
        </p:nvGrpSpPr>
        <p:grpSpPr bwMode="auto">
          <a:xfrm>
            <a:off x="5138103" y="1410773"/>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7"/>
            </p:custDataLst>
          </p:nvPr>
        </p:nvSpPr>
        <p:spPr bwMode="auto">
          <a:xfrm>
            <a:off x="250879" y="15703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系统配置项设计</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根据个人需要加入符合条件的公告</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782768237"/>
              </p:ext>
            </p:extLst>
          </p:nvPr>
        </p:nvGraphicFramePr>
        <p:xfrm>
          <a:off x="3922647" y="296091"/>
          <a:ext cx="5051425" cy="4602163"/>
        </p:xfrm>
        <a:graphic>
          <a:graphicData uri="http://schemas.openxmlformats.org/presentationml/2006/ole">
            <mc:AlternateContent xmlns:mc="http://schemas.openxmlformats.org/markup-compatibility/2006">
              <mc:Choice xmlns:v="urn:schemas-microsoft-com:vml" Requires="v">
                <p:oleObj spid="_x0000_s13335" name="Visio" r:id="rId8" imgW="5052139" imgH="4602637" progId="Visio.Drawing.15">
                  <p:embed/>
                </p:oleObj>
              </mc:Choice>
              <mc:Fallback>
                <p:oleObj name="Visio" r:id="rId8" imgW="5052139" imgH="4602637" progId="Visio.Drawing.15">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2647" y="296091"/>
                        <a:ext cx="5051425" cy="460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86132079"/>
      </p:ext>
    </p:extLst>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根据个人需要发起</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公告</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30771113"/>
              </p:ext>
            </p:extLst>
          </p:nvPr>
        </p:nvGraphicFramePr>
        <p:xfrm>
          <a:off x="3023687" y="436974"/>
          <a:ext cx="6286500" cy="4602163"/>
        </p:xfrm>
        <a:graphic>
          <a:graphicData uri="http://schemas.openxmlformats.org/presentationml/2006/ole">
            <mc:AlternateContent xmlns:mc="http://schemas.openxmlformats.org/markup-compatibility/2006">
              <mc:Choice xmlns:v="urn:schemas-microsoft-com:vml" Requires="v">
                <p:oleObj spid="_x0000_s14359" name="Visio" r:id="rId8" imgW="7216255" imgH="4602637" progId="Visio.Drawing.15">
                  <p:embed/>
                </p:oleObj>
              </mc:Choice>
              <mc:Fallback>
                <p:oleObj name="Visio" r:id="rId8" imgW="7216255" imgH="4602637" progId="Visio.Drawing.15">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3687" y="436974"/>
                        <a:ext cx="6286500" cy="460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7003838"/>
      </p:ext>
    </p:extLst>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查看我的个人信息</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267996948"/>
              </p:ext>
            </p:extLst>
          </p:nvPr>
        </p:nvGraphicFramePr>
        <p:xfrm>
          <a:off x="1490664" y="894174"/>
          <a:ext cx="6696744" cy="3753563"/>
        </p:xfrm>
        <a:graphic>
          <a:graphicData uri="http://schemas.openxmlformats.org/presentationml/2006/ole">
            <mc:AlternateContent xmlns:mc="http://schemas.openxmlformats.org/markup-compatibility/2006">
              <mc:Choice xmlns:v="urn:schemas-microsoft-com:vml" Requires="v">
                <p:oleObj spid="_x0000_s15383" name="Visio" r:id="rId8" imgW="5653969" imgH="3169888" progId="Visio.Drawing.15">
                  <p:embed/>
                </p:oleObj>
              </mc:Choice>
              <mc:Fallback>
                <p:oleObj name="Visio" r:id="rId8" imgW="5653969" imgH="3169888" progId="Visio.Drawing.15">
                  <p:embed/>
                  <p:pic>
                    <p:nvPicPr>
                      <p:cNvPr id="0" name="对象 8"/>
                      <p:cNvPicPr>
                        <a:picLocks noChangeAspect="1" noChangeArrowheads="1"/>
                      </p:cNvPicPr>
                      <p:nvPr/>
                    </p:nvPicPr>
                    <p:blipFill>
                      <a:blip r:embed="rId9"/>
                      <a:srcRect/>
                      <a:stretch>
                        <a:fillRect/>
                      </a:stretch>
                    </p:blipFill>
                    <p:spPr bwMode="auto">
                      <a:xfrm>
                        <a:off x="1490664" y="894174"/>
                        <a:ext cx="6696744" cy="3753563"/>
                      </a:xfrm>
                      <a:prstGeom prst="rect">
                        <a:avLst/>
                      </a:prstGeom>
                      <a:noFill/>
                    </p:spPr>
                  </p:pic>
                </p:oleObj>
              </mc:Fallback>
            </mc:AlternateContent>
          </a:graphicData>
        </a:graphic>
      </p:graphicFrame>
    </p:spTree>
    <p:extLst>
      <p:ext uri="{BB962C8B-B14F-4D97-AF65-F5344CB8AC3E}">
        <p14:creationId xmlns:p14="http://schemas.microsoft.com/office/powerpoint/2010/main" val="3406195082"/>
      </p:ext>
    </p:extLst>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评价</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981192331"/>
              </p:ext>
            </p:extLst>
          </p:nvPr>
        </p:nvGraphicFramePr>
        <p:xfrm>
          <a:off x="2605089" y="-12430"/>
          <a:ext cx="5148064" cy="5136404"/>
        </p:xfrm>
        <a:graphic>
          <a:graphicData uri="http://schemas.openxmlformats.org/presentationml/2006/ole">
            <mc:AlternateContent xmlns:mc="http://schemas.openxmlformats.org/markup-compatibility/2006">
              <mc:Choice xmlns:v="urn:schemas-microsoft-com:vml" Requires="v">
                <p:oleObj spid="_x0000_s16407" name="Visio" r:id="rId8" imgW="2804301" imgH="2796367" progId="Visio.Drawing.15">
                  <p:embed/>
                </p:oleObj>
              </mc:Choice>
              <mc:Fallback>
                <p:oleObj name="Visio" r:id="rId8" imgW="2804301" imgH="2796367" progId="Visio.Drawing.15">
                  <p:embed/>
                  <p:pic>
                    <p:nvPicPr>
                      <p:cNvPr id="0"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5089" y="-12430"/>
                        <a:ext cx="5148064" cy="5136404"/>
                      </a:xfrm>
                      <a:prstGeom prst="rect">
                        <a:avLst/>
                      </a:prstGeom>
                      <a:noFill/>
                    </p:spPr>
                  </p:pic>
                </p:oleObj>
              </mc:Fallback>
            </mc:AlternateContent>
          </a:graphicData>
        </a:graphic>
      </p:graphicFrame>
    </p:spTree>
    <p:extLst>
      <p:ext uri="{BB962C8B-B14F-4D97-AF65-F5344CB8AC3E}">
        <p14:creationId xmlns:p14="http://schemas.microsoft.com/office/powerpoint/2010/main" val="3252659844"/>
      </p:ext>
    </p:extLst>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13204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Jackson</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图</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27977501"/>
              </p:ext>
            </p:extLst>
          </p:nvPr>
        </p:nvGraphicFramePr>
        <p:xfrm>
          <a:off x="246706" y="598082"/>
          <a:ext cx="8989556" cy="4299942"/>
        </p:xfrm>
        <a:graphic>
          <a:graphicData uri="http://schemas.openxmlformats.org/presentationml/2006/ole">
            <mc:AlternateContent xmlns:mc="http://schemas.openxmlformats.org/markup-compatibility/2006">
              <mc:Choice xmlns:v="urn:schemas-microsoft-com:vml" Requires="v">
                <p:oleObj spid="_x0000_s20491" name="Visio" r:id="rId8" imgW="7269533" imgH="3474673" progId="Visio.Drawing.15">
                  <p:embed/>
                </p:oleObj>
              </mc:Choice>
              <mc:Fallback>
                <p:oleObj name="Visio" r:id="rId8" imgW="7269533" imgH="3474673" progId="Visio.Drawing.15">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706" y="598082"/>
                        <a:ext cx="8989556" cy="4299942"/>
                      </a:xfrm>
                      <a:prstGeom prst="rect">
                        <a:avLst/>
                      </a:prstGeom>
                      <a:noFill/>
                    </p:spPr>
                  </p:pic>
                </p:oleObj>
              </mc:Fallback>
            </mc:AlternateContent>
          </a:graphicData>
        </a:graphic>
      </p:graphicFrame>
    </p:spTree>
    <p:extLst>
      <p:ext uri="{BB962C8B-B14F-4D97-AF65-F5344CB8AC3E}">
        <p14:creationId xmlns:p14="http://schemas.microsoft.com/office/powerpoint/2010/main" val="2012182681"/>
      </p:ext>
    </p:extLst>
  </p:cSld>
  <p:clrMapOvr>
    <a:masterClrMapping/>
  </p:clrMapOvr>
  <p:transition spd="slow" advClick="0"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06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err="1" smtClean="0">
                <a:solidFill>
                  <a:schemeClr val="tx1">
                    <a:lumMod val="65000"/>
                    <a:lumOff val="35000"/>
                  </a:schemeClr>
                </a:solidFill>
                <a:latin typeface="微软雅黑 Light" panose="020B0502040204020203" pitchFamily="34" charset="-122"/>
                <a:ea typeface="微软雅黑 Light" panose="020B0502040204020203" pitchFamily="34" charset="-122"/>
              </a:rPr>
              <a:t>Pdl</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语言</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250879" y="932740"/>
            <a:ext cx="4105097" cy="3139321"/>
          </a:xfrm>
          <a:prstGeom prst="rect">
            <a:avLst/>
          </a:prstGeom>
        </p:spPr>
        <p:txBody>
          <a:bodyPr wrap="square">
            <a:spAutoFit/>
          </a:bodyPr>
          <a:lstStyle/>
          <a:p>
            <a:pPr algn="just">
              <a:spcAft>
                <a:spcPts val="0"/>
              </a:spcAft>
            </a:pPr>
            <a:r>
              <a:rPr lang="en-US" altLang="zh-CN" kern="100" dirty="0">
                <a:latin typeface="Calibri" panose="020F0502020204030204" pitchFamily="34" charset="0"/>
                <a:cs typeface="Times New Roman" panose="02020603050405020304" pitchFamily="18" charset="0"/>
              </a:rPr>
              <a:t>Procedure </a:t>
            </a:r>
            <a:r>
              <a:rPr lang="zh-CN" altLang="zh-CN" kern="100" dirty="0">
                <a:latin typeface="Calibri" panose="020F0502020204030204" pitchFamily="34" charset="0"/>
                <a:cs typeface="Times New Roman" panose="02020603050405020304" pitchFamily="18" charset="0"/>
              </a:rPr>
              <a:t>寻找公告</a:t>
            </a:r>
            <a:r>
              <a:rPr lang="en-US" altLang="zh-CN" kern="100" dirty="0">
                <a:latin typeface="Calibri" panose="020F0502020204030204" pitchFamily="34" charset="0"/>
                <a:cs typeface="Times New Roman" panose="02020603050405020304" pitchFamily="18" charset="0"/>
              </a:rPr>
              <a:t> is</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begin</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kern="100" dirty="0" smtClean="0">
                <a:latin typeface="Calibri" panose="020F0502020204030204" pitchFamily="34" charset="0"/>
                <a:cs typeface="Times New Roman" panose="02020603050405020304" pitchFamily="18" charset="0"/>
              </a:rPr>
              <a:t>用户通过地图</a:t>
            </a:r>
            <a:r>
              <a:rPr lang="en-US" altLang="zh-CN" kern="100" dirty="0" err="1" smtClean="0">
                <a:latin typeface="Calibri" panose="020F0502020204030204" pitchFamily="34" charset="0"/>
                <a:cs typeface="Times New Roman" panose="02020603050405020304" pitchFamily="18" charset="0"/>
              </a:rPr>
              <a:t>ui</a:t>
            </a:r>
            <a:r>
              <a:rPr lang="zh-CN" altLang="zh-CN" kern="100" dirty="0" smtClean="0">
                <a:latin typeface="Calibri" panose="020F0502020204030204" pitchFamily="34" charset="0"/>
                <a:cs typeface="Times New Roman" panose="02020603050405020304" pitchFamily="18" charset="0"/>
              </a:rPr>
              <a:t>界面查看周边公告气泡</a:t>
            </a:r>
            <a:endParaRPr lang="zh-CN" altLang="zh-CN" sz="1400" kern="100" dirty="0" smtClean="0">
              <a:latin typeface="Calibri" panose="020F0502020204030204" pitchFamily="34" charset="0"/>
              <a:cs typeface="Times New Roman" panose="02020603050405020304" pitchFamily="18" charset="0"/>
            </a:endParaRPr>
          </a:p>
          <a:p>
            <a:pPr algn="just">
              <a:spcAft>
                <a:spcPts val="0"/>
              </a:spcAft>
            </a:pPr>
            <a:r>
              <a:rPr lang="en-US" altLang="zh-CN" kern="100" dirty="0" smtClean="0">
                <a:latin typeface="Calibri" panose="020F0502020204030204" pitchFamily="34" charset="0"/>
                <a:cs typeface="Times New Roman" panose="02020603050405020304" pitchFamily="18" charset="0"/>
              </a:rPr>
              <a:t>if </a:t>
            </a:r>
            <a:r>
              <a:rPr lang="zh-CN" altLang="zh-CN" kern="100" dirty="0">
                <a:latin typeface="Calibri" panose="020F0502020204030204" pitchFamily="34" charset="0"/>
                <a:cs typeface="Times New Roman" panose="02020603050405020304" pitchFamily="18" charset="0"/>
              </a:rPr>
              <a:t>点击某一公告气泡</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if</a:t>
            </a:r>
            <a:r>
              <a:rPr lang="zh-CN" altLang="zh-CN" kern="100" dirty="0">
                <a:latin typeface="Calibri" panose="020F0502020204030204" pitchFamily="34" charset="0"/>
                <a:cs typeface="Times New Roman" panose="02020603050405020304" pitchFamily="18" charset="0"/>
              </a:rPr>
              <a:t>确认加入该公告气泡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then</a:t>
            </a:r>
            <a:r>
              <a:rPr lang="zh-CN" altLang="zh-CN" kern="100" dirty="0">
                <a:latin typeface="Calibri" panose="020F0502020204030204" pitchFamily="34" charset="0"/>
                <a:cs typeface="Times New Roman" panose="02020603050405020304" pitchFamily="18" charset="0"/>
              </a:rPr>
              <a:t>确认加入公告，个人信息相关数据连接公告，公告人数加一</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else </a:t>
            </a:r>
            <a:r>
              <a:rPr lang="zh-CN" altLang="zh-CN" kern="100" dirty="0">
                <a:latin typeface="Calibri" panose="020F0502020204030204" pitchFamily="34" charset="0"/>
                <a:cs typeface="Times New Roman" panose="02020603050405020304" pitchFamily="18" charset="0"/>
              </a:rPr>
              <a:t>退出公告简略信息窗口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else </a:t>
            </a:r>
            <a:r>
              <a:rPr lang="zh-CN" altLang="zh-CN" kern="100" dirty="0">
                <a:latin typeface="Calibri" panose="020F0502020204030204" pitchFamily="34" charset="0"/>
                <a:cs typeface="Times New Roman" panose="02020603050405020304" pitchFamily="18" charset="0"/>
              </a:rPr>
              <a:t>滑动地图寻找其他公告</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if</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a:t>
            </a:r>
            <a:r>
              <a:rPr lang="zh-CN" altLang="zh-CN" kern="100" dirty="0">
                <a:latin typeface="Calibri" panose="020F0502020204030204" pitchFamily="34" charset="0"/>
                <a:cs typeface="Times New Roman" panose="02020603050405020304" pitchFamily="18" charset="0"/>
              </a:rPr>
              <a:t>寻找公告</a:t>
            </a:r>
            <a:endParaRPr lang="zh-CN" altLang="zh-CN" sz="1400" kern="100" dirty="0">
              <a:latin typeface="Calibri" panose="020F0502020204030204" pitchFamily="34" charset="0"/>
              <a:cs typeface="Times New Roman" panose="02020603050405020304" pitchFamily="18" charset="0"/>
            </a:endParaRPr>
          </a:p>
        </p:txBody>
      </p:sp>
      <p:cxnSp>
        <p:nvCxnSpPr>
          <p:cNvPr id="13" name="直接连接符 12"/>
          <p:cNvCxnSpPr/>
          <p:nvPr/>
        </p:nvCxnSpPr>
        <p:spPr>
          <a:xfrm flipH="1">
            <a:off x="4355795" y="296091"/>
            <a:ext cx="181" cy="4291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86415" y="1010871"/>
            <a:ext cx="4572000" cy="2862322"/>
          </a:xfrm>
          <a:prstGeom prst="rect">
            <a:avLst/>
          </a:prstGeom>
        </p:spPr>
        <p:txBody>
          <a:bodyPr>
            <a:spAutoFit/>
          </a:bodyPr>
          <a:lstStyle/>
          <a:p>
            <a:pPr algn="just">
              <a:spcAft>
                <a:spcPts val="0"/>
              </a:spcAft>
            </a:pPr>
            <a:r>
              <a:rPr lang="en-US" altLang="zh-CN" kern="100" dirty="0">
                <a:latin typeface="Calibri" panose="020F0502020204030204" pitchFamily="34" charset="0"/>
                <a:cs typeface="Times New Roman" panose="02020603050405020304" pitchFamily="18" charset="0"/>
              </a:rPr>
              <a:t>Procedure </a:t>
            </a:r>
            <a:r>
              <a:rPr lang="zh-CN" altLang="zh-CN" kern="100" dirty="0">
                <a:latin typeface="Calibri" panose="020F0502020204030204" pitchFamily="34" charset="0"/>
                <a:cs typeface="Times New Roman" panose="02020603050405020304" pitchFamily="18" charset="0"/>
              </a:rPr>
              <a:t>建立公告</a:t>
            </a:r>
            <a:r>
              <a:rPr lang="en-US" altLang="zh-CN" kern="100" dirty="0">
                <a:latin typeface="Calibri" panose="020F0502020204030204" pitchFamily="34" charset="0"/>
                <a:cs typeface="Times New Roman" panose="02020603050405020304" pitchFamily="18" charset="0"/>
              </a:rPr>
              <a:t> is</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begin</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kern="100" dirty="0">
                <a:latin typeface="Calibri" panose="020F0502020204030204" pitchFamily="34" charset="0"/>
                <a:cs typeface="Times New Roman" panose="02020603050405020304" pitchFamily="18" charset="0"/>
              </a:rPr>
              <a:t>用户通过输入相应公告信息建立公告</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if </a:t>
            </a:r>
            <a:r>
              <a:rPr lang="zh-CN" altLang="zh-CN" kern="100" dirty="0">
                <a:latin typeface="Calibri" panose="020F0502020204030204" pitchFamily="34" charset="0"/>
                <a:cs typeface="Times New Roman" panose="02020603050405020304" pitchFamily="18" charset="0"/>
              </a:rPr>
              <a:t>输入信息合法并确定</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then </a:t>
            </a:r>
            <a:r>
              <a:rPr lang="zh-CN" altLang="zh-CN" kern="100" dirty="0">
                <a:latin typeface="Calibri" panose="020F0502020204030204" pitchFamily="34" charset="0"/>
                <a:cs typeface="Times New Roman" panose="02020603050405020304" pitchFamily="18" charset="0"/>
              </a:rPr>
              <a:t>成功建立公告，并导入数据库，在地图中显示</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else </a:t>
            </a:r>
            <a:r>
              <a:rPr lang="zh-CN" altLang="zh-CN" kern="100" dirty="0">
                <a:latin typeface="Calibri" panose="020F0502020204030204" pitchFamily="34" charset="0"/>
                <a:cs typeface="Times New Roman" panose="02020603050405020304" pitchFamily="18" charset="0"/>
              </a:rPr>
              <a:t>显示输入信息不完全、请重新输入或退出建立公告界面</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if</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a:t>
            </a:r>
            <a:r>
              <a:rPr lang="zh-CN" altLang="zh-CN" kern="100" dirty="0">
                <a:latin typeface="Calibri" panose="020F0502020204030204" pitchFamily="34" charset="0"/>
                <a:cs typeface="Times New Roman" panose="02020603050405020304" pitchFamily="18" charset="0"/>
              </a:rPr>
              <a:t>建立公告</a:t>
            </a:r>
            <a:endParaRPr lang="zh-CN" altLang="zh-CN" sz="1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8059045"/>
      </p:ext>
    </p:extLst>
  </p:cSld>
  <p:clrMapOvr>
    <a:masterClrMapping/>
  </p:clrMapOvr>
  <p:transition spd="slow" advClick="0"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06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err="1" smtClean="0">
                <a:solidFill>
                  <a:schemeClr val="tx1">
                    <a:lumMod val="65000"/>
                    <a:lumOff val="35000"/>
                  </a:schemeClr>
                </a:solidFill>
                <a:latin typeface="微软雅黑 Light" panose="020B0502040204020203" pitchFamily="34" charset="-122"/>
                <a:ea typeface="微软雅黑 Light" panose="020B0502040204020203" pitchFamily="34" charset="-122"/>
              </a:rPr>
              <a:t>Pdl</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语言</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250879" y="932740"/>
            <a:ext cx="4105097" cy="2862322"/>
          </a:xfrm>
          <a:prstGeom prst="rect">
            <a:avLst/>
          </a:prstGeom>
        </p:spPr>
        <p:txBody>
          <a:bodyPr wrap="square">
            <a:spAutoFit/>
          </a:bodyPr>
          <a:lstStyle/>
          <a:p>
            <a:r>
              <a:rPr lang="en-US" altLang="zh-CN" dirty="0"/>
              <a:t>Procedure</a:t>
            </a:r>
            <a:r>
              <a:rPr lang="zh-CN" altLang="zh-CN" dirty="0"/>
              <a:t>修改个人信息</a:t>
            </a:r>
            <a:r>
              <a:rPr lang="en-US" altLang="zh-CN" dirty="0"/>
              <a:t>is</a:t>
            </a:r>
            <a:endParaRPr lang="zh-CN" altLang="zh-CN" dirty="0"/>
          </a:p>
          <a:p>
            <a:r>
              <a:rPr lang="en-US" altLang="zh-CN" dirty="0"/>
              <a:t>begin</a:t>
            </a:r>
            <a:endParaRPr lang="zh-CN" altLang="zh-CN" dirty="0"/>
          </a:p>
          <a:p>
            <a:r>
              <a:rPr lang="zh-CN" altLang="zh-CN" dirty="0"/>
              <a:t>用户通过点击个人信息底标进入个人信息并选择修改个人信息</a:t>
            </a:r>
          </a:p>
          <a:p>
            <a:r>
              <a:rPr lang="en-US" altLang="zh-CN" dirty="0"/>
              <a:t>if </a:t>
            </a:r>
            <a:r>
              <a:rPr lang="zh-CN" altLang="zh-CN" dirty="0"/>
              <a:t>输入的修改信息合法</a:t>
            </a:r>
          </a:p>
          <a:p>
            <a:r>
              <a:rPr lang="en-US" altLang="zh-CN" dirty="0"/>
              <a:t>then </a:t>
            </a:r>
            <a:r>
              <a:rPr lang="zh-CN" altLang="zh-CN" dirty="0"/>
              <a:t>在数据库中修改相应的个人信息</a:t>
            </a:r>
          </a:p>
          <a:p>
            <a:r>
              <a:rPr lang="en-US" altLang="zh-CN" dirty="0"/>
              <a:t>else </a:t>
            </a:r>
            <a:r>
              <a:rPr lang="zh-CN" altLang="zh-CN" dirty="0"/>
              <a:t>显示输入信息不不合法、请重新输入</a:t>
            </a:r>
          </a:p>
          <a:p>
            <a:r>
              <a:rPr lang="en-US" altLang="zh-CN" dirty="0"/>
              <a:t>end if</a:t>
            </a:r>
            <a:endParaRPr lang="zh-CN" altLang="zh-CN" dirty="0"/>
          </a:p>
          <a:p>
            <a:r>
              <a:rPr lang="en-US" altLang="zh-CN" dirty="0"/>
              <a:t>end </a:t>
            </a:r>
            <a:r>
              <a:rPr lang="zh-CN" altLang="zh-CN" dirty="0"/>
              <a:t>修改个人信息</a:t>
            </a:r>
          </a:p>
        </p:txBody>
      </p:sp>
      <p:cxnSp>
        <p:nvCxnSpPr>
          <p:cNvPr id="13" name="直接连接符 12"/>
          <p:cNvCxnSpPr/>
          <p:nvPr/>
        </p:nvCxnSpPr>
        <p:spPr>
          <a:xfrm flipH="1">
            <a:off x="4355795" y="296091"/>
            <a:ext cx="181" cy="4291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86415" y="1010871"/>
            <a:ext cx="4572000" cy="2862322"/>
          </a:xfrm>
          <a:prstGeom prst="rect">
            <a:avLst/>
          </a:prstGeom>
        </p:spPr>
        <p:txBody>
          <a:bodyPr>
            <a:spAutoFit/>
          </a:bodyPr>
          <a:lstStyle/>
          <a:p>
            <a:r>
              <a:rPr lang="en-US" altLang="zh-CN" dirty="0"/>
              <a:t>Procedure </a:t>
            </a:r>
            <a:r>
              <a:rPr lang="zh-CN" altLang="zh-CN" dirty="0"/>
              <a:t>群组退出</a:t>
            </a:r>
            <a:r>
              <a:rPr lang="en-US" altLang="zh-CN" dirty="0"/>
              <a:t>(</a:t>
            </a:r>
            <a:r>
              <a:rPr lang="zh-CN" altLang="zh-CN" dirty="0"/>
              <a:t>解散</a:t>
            </a:r>
            <a:r>
              <a:rPr lang="en-US" altLang="zh-CN" dirty="0"/>
              <a:t>)is</a:t>
            </a:r>
            <a:endParaRPr lang="zh-CN" altLang="zh-CN" dirty="0"/>
          </a:p>
          <a:p>
            <a:r>
              <a:rPr lang="en-US" altLang="zh-CN" dirty="0"/>
              <a:t>begin</a:t>
            </a:r>
            <a:endParaRPr lang="zh-CN" altLang="zh-CN" dirty="0"/>
          </a:p>
          <a:p>
            <a:r>
              <a:rPr lang="zh-CN" altLang="zh-CN" dirty="0"/>
              <a:t>用户通过点击底标群组并选择退出（解散）群组</a:t>
            </a:r>
          </a:p>
          <a:p>
            <a:r>
              <a:rPr lang="en-US" altLang="zh-CN" dirty="0"/>
              <a:t>if </a:t>
            </a:r>
            <a:r>
              <a:rPr lang="zh-CN" altLang="zh-CN" dirty="0"/>
              <a:t>选择确定</a:t>
            </a:r>
          </a:p>
          <a:p>
            <a:r>
              <a:rPr lang="en-US" altLang="zh-CN" dirty="0"/>
              <a:t>then </a:t>
            </a:r>
            <a:r>
              <a:rPr lang="zh-CN" altLang="zh-CN" dirty="0"/>
              <a:t>群组数据库人数减</a:t>
            </a:r>
            <a:r>
              <a:rPr lang="en-US" altLang="zh-CN" dirty="0"/>
              <a:t>1</a:t>
            </a:r>
            <a:r>
              <a:rPr lang="zh-CN" altLang="zh-CN" dirty="0"/>
              <a:t>或该群组相关数据移除数据库</a:t>
            </a:r>
          </a:p>
          <a:p>
            <a:r>
              <a:rPr lang="en-US" altLang="zh-CN" dirty="0"/>
              <a:t>else </a:t>
            </a:r>
            <a:r>
              <a:rPr lang="zh-CN" altLang="zh-CN" dirty="0"/>
              <a:t>群组界面可查看相关人员信息</a:t>
            </a:r>
          </a:p>
          <a:p>
            <a:r>
              <a:rPr lang="en-US" altLang="zh-CN" dirty="0"/>
              <a:t>end if</a:t>
            </a:r>
            <a:endParaRPr lang="zh-CN" altLang="zh-CN" dirty="0"/>
          </a:p>
          <a:p>
            <a:r>
              <a:rPr lang="en-US" altLang="zh-CN" dirty="0"/>
              <a:t>end </a:t>
            </a:r>
            <a:r>
              <a:rPr lang="zh-CN" altLang="zh-CN" dirty="0"/>
              <a:t>群组退出</a:t>
            </a:r>
            <a:r>
              <a:rPr lang="en-US" altLang="zh-CN" dirty="0"/>
              <a:t>(</a:t>
            </a:r>
            <a:r>
              <a:rPr lang="zh-CN" altLang="zh-CN" dirty="0"/>
              <a:t>解散</a:t>
            </a:r>
            <a:r>
              <a:rPr lang="en-US" altLang="zh-CN" dirty="0"/>
              <a:t>)</a:t>
            </a:r>
            <a:endParaRPr lang="zh-CN" altLang="zh-CN" dirty="0"/>
          </a:p>
        </p:txBody>
      </p:sp>
    </p:spTree>
    <p:extLst>
      <p:ext uri="{BB962C8B-B14F-4D97-AF65-F5344CB8AC3E}">
        <p14:creationId xmlns:p14="http://schemas.microsoft.com/office/powerpoint/2010/main" val="767922365"/>
      </p:ext>
    </p:extLst>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792480" cy="460375"/>
          </a:xfrm>
          <a:prstGeom prst="rect">
            <a:avLst/>
          </a:prstGeom>
          <a:noFill/>
        </p:spPr>
        <p:txBody>
          <a:bodyPr wrap="none" rtlCol="0">
            <a:spAutoFit/>
          </a:bodyPr>
          <a:lstStyle/>
          <a:p>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sym typeface="+mn-ea"/>
              </a:rPr>
              <a:t>标识、文档概述</a:t>
            </a:r>
            <a:endPar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系统概述</a:t>
            </a:r>
          </a:p>
          <a:p>
            <a:pPr indent="0">
              <a:lnSpc>
                <a:spcPct val="150000"/>
              </a:lnSpc>
              <a:buClr>
                <a:schemeClr val="accent3"/>
              </a:buClr>
              <a:buFont typeface="Wingdings" panose="05000000000000000000" pitchFamily="2" charset="2"/>
              <a:buNone/>
            </a:pPr>
            <a:endPar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Clr>
                <a:schemeClr val="accent3"/>
              </a:buClr>
              <a:buFont typeface="Wingdings" panose="05000000000000000000" pitchFamily="2" charset="2"/>
              <a:buNone/>
            </a:pP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06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err="1" smtClean="0">
                <a:solidFill>
                  <a:schemeClr val="tx1">
                    <a:lumMod val="65000"/>
                    <a:lumOff val="35000"/>
                  </a:schemeClr>
                </a:solidFill>
                <a:latin typeface="微软雅黑 Light" panose="020B0502040204020203" pitchFamily="34" charset="-122"/>
                <a:ea typeface="微软雅黑 Light" panose="020B0502040204020203" pitchFamily="34" charset="-122"/>
              </a:rPr>
              <a:t>Pdl</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语言</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2500893" y="1347614"/>
            <a:ext cx="4105097" cy="2585323"/>
          </a:xfrm>
          <a:prstGeom prst="rect">
            <a:avLst/>
          </a:prstGeom>
        </p:spPr>
        <p:txBody>
          <a:bodyPr wrap="square">
            <a:spAutoFit/>
          </a:bodyPr>
          <a:lstStyle/>
          <a:p>
            <a:r>
              <a:rPr lang="en-US" altLang="zh-CN" dirty="0"/>
              <a:t>Procedure </a:t>
            </a:r>
            <a:r>
              <a:rPr lang="zh-CN" altLang="zh-CN" dirty="0"/>
              <a:t>赛后评价</a:t>
            </a:r>
            <a:r>
              <a:rPr lang="en-US" altLang="zh-CN" dirty="0"/>
              <a:t>is</a:t>
            </a:r>
            <a:endParaRPr lang="zh-CN" altLang="zh-CN" dirty="0"/>
          </a:p>
          <a:p>
            <a:r>
              <a:rPr lang="en-US" altLang="zh-CN" dirty="0"/>
              <a:t>begin</a:t>
            </a:r>
            <a:endParaRPr lang="zh-CN" altLang="zh-CN" dirty="0"/>
          </a:p>
          <a:p>
            <a:r>
              <a:rPr lang="zh-CN" altLang="zh-CN" dirty="0"/>
              <a:t>群组解散，点击群组，选择相关群组</a:t>
            </a:r>
          </a:p>
          <a:p>
            <a:r>
              <a:rPr lang="en-US" altLang="zh-CN" dirty="0"/>
              <a:t>if  </a:t>
            </a:r>
            <a:r>
              <a:rPr lang="zh-CN" altLang="zh-CN" dirty="0"/>
              <a:t>点击相应人员头像进行评价</a:t>
            </a:r>
          </a:p>
          <a:p>
            <a:r>
              <a:rPr lang="en-US" altLang="zh-CN" dirty="0"/>
              <a:t>then </a:t>
            </a:r>
            <a:r>
              <a:rPr lang="zh-CN" altLang="zh-CN" dirty="0"/>
              <a:t>评价成功，相关人员数据库数据改变，返回评价页面。</a:t>
            </a:r>
          </a:p>
          <a:p>
            <a:r>
              <a:rPr lang="en-US" altLang="zh-CN" dirty="0"/>
              <a:t>else </a:t>
            </a:r>
            <a:r>
              <a:rPr lang="zh-CN" altLang="zh-CN" dirty="0"/>
              <a:t>退出评价页面。</a:t>
            </a:r>
          </a:p>
          <a:p>
            <a:r>
              <a:rPr lang="en-US" altLang="zh-CN" dirty="0"/>
              <a:t>end if</a:t>
            </a:r>
            <a:endParaRPr lang="zh-CN" altLang="zh-CN" dirty="0"/>
          </a:p>
          <a:p>
            <a:r>
              <a:rPr lang="en-US" altLang="zh-CN" dirty="0"/>
              <a:t>end </a:t>
            </a:r>
            <a:r>
              <a:rPr lang="zh-CN" altLang="zh-CN" dirty="0"/>
              <a:t>赛后评价</a:t>
            </a:r>
          </a:p>
        </p:txBody>
      </p:sp>
    </p:spTree>
    <p:extLst>
      <p:ext uri="{BB962C8B-B14F-4D97-AF65-F5344CB8AC3E}">
        <p14:creationId xmlns:p14="http://schemas.microsoft.com/office/powerpoint/2010/main" val="371578011"/>
      </p:ext>
    </p:extLst>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557520" y="1271270"/>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人工处理过程</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00" name="文本框 99"/>
          <p:cNvSpPr txBox="1"/>
          <p:nvPr/>
        </p:nvSpPr>
        <p:spPr>
          <a:xfrm>
            <a:off x="827584" y="1235797"/>
            <a:ext cx="3554623" cy="3477875"/>
          </a:xfrm>
          <a:prstGeom prst="rect">
            <a:avLst/>
          </a:prstGeom>
          <a:noFill/>
          <a:ln w="9525">
            <a:noFill/>
          </a:ln>
        </p:spPr>
        <p:txBody>
          <a:bodyPr wrap="square">
            <a:spAutoFit/>
          </a:bodyPr>
          <a:lstStyle/>
          <a:p>
            <a:pPr indent="0"/>
            <a:r>
              <a:rPr lang="zh-CN" altLang="en-US" sz="2800" b="1" dirty="0">
                <a:latin typeface="Cambria" panose="02040503050406030204" charset="0"/>
              </a:rPr>
              <a:t>人工处理过程</a:t>
            </a:r>
          </a:p>
          <a:p>
            <a:pPr marL="457200" lvl="0" indent="-457200">
              <a:buFont typeface="+mj-lt"/>
              <a:buAutoNum type="arabicPeriod"/>
            </a:pPr>
            <a:r>
              <a:rPr lang="zh-CN" altLang="zh-CN" sz="2400" dirty="0" smtClean="0"/>
              <a:t>要求</a:t>
            </a:r>
            <a:r>
              <a:rPr lang="zh-CN" altLang="zh-CN" sz="2400" dirty="0"/>
              <a:t>用户允许软件获取个人信息。</a:t>
            </a:r>
          </a:p>
          <a:p>
            <a:pPr marL="457200" lvl="0" indent="-457200">
              <a:buFont typeface="+mj-lt"/>
              <a:buAutoNum type="arabicPeriod"/>
            </a:pPr>
            <a:r>
              <a:rPr lang="zh-CN" altLang="zh-CN" sz="2400" dirty="0"/>
              <a:t>要求用户发布公告（发布者）</a:t>
            </a:r>
          </a:p>
          <a:p>
            <a:pPr marL="457200" lvl="0" indent="-457200">
              <a:buFont typeface="+mj-lt"/>
              <a:buAutoNum type="arabicPeriod"/>
            </a:pPr>
            <a:r>
              <a:rPr lang="zh-CN" altLang="zh-CN" sz="2400" dirty="0"/>
              <a:t>要求用户加入公告（寻球者）</a:t>
            </a:r>
          </a:p>
          <a:p>
            <a:pPr marL="457200" lvl="0" indent="-457200">
              <a:buFont typeface="+mj-lt"/>
              <a:buAutoNum type="arabicPeriod"/>
            </a:pPr>
            <a:r>
              <a:rPr lang="zh-CN" altLang="zh-CN" sz="2400" dirty="0"/>
              <a:t>要求用户评价其他用户</a:t>
            </a:r>
          </a:p>
        </p:txBody>
      </p:sp>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执行概念</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582955142"/>
              </p:ext>
            </p:extLst>
          </p:nvPr>
        </p:nvGraphicFramePr>
        <p:xfrm>
          <a:off x="2173780" y="157032"/>
          <a:ext cx="3690152" cy="5020022"/>
        </p:xfrm>
        <a:graphic>
          <a:graphicData uri="http://schemas.openxmlformats.org/presentationml/2006/ole">
            <mc:AlternateContent xmlns:mc="http://schemas.openxmlformats.org/markup-compatibility/2006">
              <mc:Choice xmlns:v="urn:schemas-microsoft-com:vml" Requires="v">
                <p:oleObj spid="_x0000_s17431" name="Visio" r:id="rId8" imgW="4968416" imgH="6758877" progId="Visio.Drawing.15">
                  <p:embed/>
                </p:oleObj>
              </mc:Choice>
              <mc:Fallback>
                <p:oleObj name="Visio" r:id="rId8" imgW="4968416" imgH="6758877" progId="Visio.Drawing.15">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3780" y="157032"/>
                        <a:ext cx="3690152" cy="5020022"/>
                      </a:xfrm>
                      <a:prstGeom prst="rect">
                        <a:avLst/>
                      </a:prstGeom>
                      <a:noFill/>
                    </p:spPr>
                  </p:pic>
                </p:oleObj>
              </mc:Fallback>
            </mc:AlternateContent>
          </a:graphicData>
        </a:graphic>
      </p:graphicFrame>
    </p:spTree>
    <p:extLst>
      <p:ext uri="{BB962C8B-B14F-4D97-AF65-F5344CB8AC3E}">
        <p14:creationId xmlns:p14="http://schemas.microsoft.com/office/powerpoint/2010/main" val="1444149588"/>
      </p:ext>
    </p:extLst>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接口设计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4" name="PA_淘宝店chenying0907 65"/>
          <p:cNvGrpSpPr/>
          <p:nvPr>
            <p:custDataLst>
              <p:tags r:id="rId6"/>
            </p:custDataLst>
          </p:nvPr>
        </p:nvGrpSpPr>
        <p:grpSpPr bwMode="auto">
          <a:xfrm>
            <a:off x="173959" y="1347614"/>
            <a:ext cx="3384550" cy="2488381"/>
            <a:chOff x="3243" y="1030"/>
            <a:chExt cx="2132" cy="1567"/>
          </a:xfrm>
        </p:grpSpPr>
        <p:sp>
          <p:nvSpPr>
            <p:cNvPr id="25"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6" name="Picture 67" descr="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68" descr="psb"/>
            <p:cNvSpPr>
              <a:spLocks noChangeArrowheads="1"/>
            </p:cNvSpPr>
            <p:nvPr/>
          </p:nvSpPr>
          <p:spPr bwMode="auto">
            <a:xfrm>
              <a:off x="3395" y="1099"/>
              <a:ext cx="1871" cy="1083"/>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矩形 7"/>
          <p:cNvSpPr/>
          <p:nvPr/>
        </p:nvSpPr>
        <p:spPr>
          <a:xfrm>
            <a:off x="3696584" y="632565"/>
            <a:ext cx="5354512" cy="3726854"/>
          </a:xfrm>
          <a:prstGeom prst="rect">
            <a:avLst/>
          </a:prstGeom>
        </p:spPr>
        <p:txBody>
          <a:bodyPr wrap="square">
            <a:spAutoFit/>
          </a:bodyPr>
          <a:lstStyle/>
          <a:p>
            <a:pPr algn="just">
              <a:lnSpc>
                <a:spcPct val="156000"/>
              </a:lnSpc>
              <a:spcBef>
                <a:spcPts val="1400"/>
              </a:spcBef>
              <a:spcAft>
                <a:spcPts val="1450"/>
              </a:spcAft>
            </a:pPr>
            <a:r>
              <a:rPr lang="zh-CN" altLang="zh-CN" sz="2800" b="1" kern="100" dirty="0">
                <a:latin typeface="Cambria" panose="02040503050406030204" pitchFamily="18" charset="0"/>
              </a:rPr>
              <a:t>外部接口需求</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用户接口：</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以地图为主页面的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设计，以聊天室为主页面的公告设计。</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硬件接口：</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对腾讯云的访问</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软件接口</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腾讯地图</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api</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腾讯云即时通讯</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通信接口的需求。</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腾讯云通信接口</a:t>
            </a:r>
          </a:p>
        </p:txBody>
      </p:sp>
    </p:spTree>
    <p:extLst>
      <p:ext uri="{BB962C8B-B14F-4D97-AF65-F5344CB8AC3E}">
        <p14:creationId xmlns:p14="http://schemas.microsoft.com/office/powerpoint/2010/main" val="35189581"/>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接口设计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8" name="PA_淘宝店chenying0907 10"/>
          <p:cNvGrpSpPr/>
          <p:nvPr>
            <p:custDataLst>
              <p:tags r:id="rId6"/>
            </p:custDataLst>
          </p:nvPr>
        </p:nvGrpSpPr>
        <p:grpSpPr bwMode="auto">
          <a:xfrm>
            <a:off x="5611029" y="1194679"/>
            <a:ext cx="3675063" cy="2475676"/>
            <a:chOff x="0" y="0"/>
            <a:chExt cx="2724" cy="1835"/>
          </a:xfrm>
        </p:grpSpPr>
        <p:sp>
          <p:nvSpPr>
            <p:cNvPr id="29"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 name="Group 12"/>
            <p:cNvGrpSpPr/>
            <p:nvPr/>
          </p:nvGrpSpPr>
          <p:grpSpPr bwMode="auto">
            <a:xfrm>
              <a:off x="240" y="0"/>
              <a:ext cx="2246" cy="1810"/>
              <a:chOff x="0" y="0"/>
              <a:chExt cx="2556" cy="1958"/>
            </a:xfrm>
          </p:grpSpPr>
          <p:pic>
            <p:nvPicPr>
              <p:cNvPr id="31"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1" name="矩形 10"/>
          <p:cNvSpPr/>
          <p:nvPr/>
        </p:nvSpPr>
        <p:spPr>
          <a:xfrm>
            <a:off x="422600" y="538187"/>
            <a:ext cx="4572000" cy="1233864"/>
          </a:xfrm>
          <a:prstGeom prst="rect">
            <a:avLst/>
          </a:prstGeom>
        </p:spPr>
        <p:txBody>
          <a:bodyPr>
            <a:spAutoFit/>
          </a:bodyPr>
          <a:lstStyle/>
          <a:p>
            <a:pPr algn="just">
              <a:lnSpc>
                <a:spcPct val="156000"/>
              </a:lnSpc>
              <a:spcBef>
                <a:spcPts val="1400"/>
              </a:spcBef>
              <a:spcAft>
                <a:spcPts val="1450"/>
              </a:spcAft>
            </a:pPr>
            <a:r>
              <a:rPr lang="zh-CN" altLang="zh-CN" sz="2800" b="1" kern="100" dirty="0">
                <a:latin typeface="Cambria" panose="02040503050406030204" pitchFamily="18" charset="0"/>
              </a:rPr>
              <a:t>内部接口需求</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约球小程序与数据库之间的内部接口</a:t>
            </a:r>
          </a:p>
        </p:txBody>
      </p:sp>
      <p:sp>
        <p:nvSpPr>
          <p:cNvPr id="13" name="矩形 12"/>
          <p:cNvSpPr/>
          <p:nvPr/>
        </p:nvSpPr>
        <p:spPr>
          <a:xfrm>
            <a:off x="428497" y="3670355"/>
            <a:ext cx="4572000" cy="646331"/>
          </a:xfrm>
          <a:prstGeom prst="rect">
            <a:avLst/>
          </a:prstGeom>
        </p:spPr>
        <p:txBody>
          <a:bodyPr>
            <a:spAutoFit/>
          </a:bodyPr>
          <a:lstStyle/>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软件实现体还没有设计，所以暂且只能举例一种内部结口</a:t>
            </a:r>
          </a:p>
        </p:txBody>
      </p:sp>
      <p:graphicFrame>
        <p:nvGraphicFramePr>
          <p:cNvPr id="14" name="表格 13"/>
          <p:cNvGraphicFramePr>
            <a:graphicFrameLocks noGrp="1"/>
          </p:cNvGraphicFramePr>
          <p:nvPr>
            <p:extLst>
              <p:ext uri="{D42A27DB-BD31-4B8C-83A1-F6EECF244321}">
                <p14:modId xmlns:p14="http://schemas.microsoft.com/office/powerpoint/2010/main" val="2783984476"/>
              </p:ext>
            </p:extLst>
          </p:nvPr>
        </p:nvGraphicFramePr>
        <p:xfrm>
          <a:off x="301739" y="1970072"/>
          <a:ext cx="5411470" cy="1440180"/>
        </p:xfrm>
        <a:graphic>
          <a:graphicData uri="http://schemas.openxmlformats.org/drawingml/2006/table">
            <a:tbl>
              <a:tblPr>
                <a:tableStyleId>{5C22544A-7EE6-4342-B048-85BDC9FD1C3A}</a:tableStyleId>
              </a:tblPr>
              <a:tblGrid>
                <a:gridCol w="2705735">
                  <a:extLst>
                    <a:ext uri="{9D8B030D-6E8A-4147-A177-3AD203B41FA5}">
                      <a16:colId xmlns:a16="http://schemas.microsoft.com/office/drawing/2014/main" val="61240080"/>
                    </a:ext>
                  </a:extLst>
                </a:gridCol>
                <a:gridCol w="2705735">
                  <a:extLst>
                    <a:ext uri="{9D8B030D-6E8A-4147-A177-3AD203B41FA5}">
                      <a16:colId xmlns:a16="http://schemas.microsoft.com/office/drawing/2014/main" val="305912612"/>
                    </a:ext>
                  </a:extLst>
                </a:gridCol>
              </a:tblGrid>
              <a:tr h="0">
                <a:tc>
                  <a:txBody>
                    <a:bodyPr/>
                    <a:lstStyle/>
                    <a:p>
                      <a:pPr algn="just">
                        <a:spcAft>
                          <a:spcPts val="0"/>
                        </a:spcAft>
                      </a:pPr>
                      <a:r>
                        <a:rPr lang="zh-CN" sz="1050" kern="100">
                          <a:effectLst/>
                        </a:rPr>
                        <a:t>接口名称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接口描述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878065"/>
                  </a:ext>
                </a:extLst>
              </a:tr>
              <a:tr h="1016000">
                <a:tc>
                  <a:txBody>
                    <a:bodyPr/>
                    <a:lstStyle/>
                    <a:p>
                      <a:pPr algn="just">
                        <a:spcAft>
                          <a:spcPts val="0"/>
                        </a:spcAft>
                      </a:pPr>
                      <a:r>
                        <a:rPr lang="zh-CN" sz="1050" kern="100" dirty="0">
                          <a:effectLst/>
                        </a:rPr>
                        <a:t>约球小程序与</a:t>
                      </a:r>
                      <a:r>
                        <a:rPr lang="en-US" sz="1050" kern="100" dirty="0" err="1">
                          <a:effectLst/>
                        </a:rPr>
                        <a:t>mysql</a:t>
                      </a:r>
                      <a:r>
                        <a:rPr lang="zh-CN" sz="1050" kern="100" dirty="0">
                          <a:effectLst/>
                        </a:rPr>
                        <a:t>之间的接口</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err="1">
                          <a:effectLst/>
                        </a:rPr>
                        <a:t>Const</a:t>
                      </a:r>
                      <a:r>
                        <a:rPr lang="en-US" sz="1050" kern="100" dirty="0">
                          <a:effectLst/>
                        </a:rPr>
                        <a:t>{</a:t>
                      </a:r>
                      <a:r>
                        <a:rPr lang="en-US" sz="1050" kern="100" dirty="0" err="1">
                          <a:effectLst/>
                        </a:rPr>
                        <a:t>mysql</a:t>
                      </a:r>
                      <a:r>
                        <a:rPr lang="en-US" sz="1050" kern="100" dirty="0">
                          <a:effectLst/>
                        </a:rPr>
                        <a:t>}=require('../</a:t>
                      </a:r>
                      <a:r>
                        <a:rPr lang="en-US" sz="1050" kern="100" dirty="0" err="1">
                          <a:effectLst/>
                        </a:rPr>
                        <a:t>qcloud</a:t>
                      </a:r>
                      <a:r>
                        <a:rPr lang="en-US" sz="1050" kern="100" dirty="0">
                          <a:effectLst/>
                        </a:rPr>
                        <a:t>') </a:t>
                      </a:r>
                      <a:r>
                        <a:rPr lang="en-US" sz="1050" kern="100" dirty="0" err="1">
                          <a:effectLst/>
                        </a:rPr>
                        <a:t>module.exports</a:t>
                      </a:r>
                      <a:r>
                        <a:rPr lang="en-US" sz="1050" kern="100" dirty="0">
                          <a:effectLst/>
                        </a:rPr>
                        <a:t> = </a:t>
                      </a:r>
                      <a:r>
                        <a:rPr lang="en-US" sz="1050" kern="100" dirty="0" err="1">
                          <a:effectLst/>
                        </a:rPr>
                        <a:t>async</a:t>
                      </a:r>
                      <a:r>
                        <a:rPr lang="en-US" sz="1050" kern="100" dirty="0">
                          <a:effectLst/>
                        </a:rPr>
                        <a:t> </a:t>
                      </a:r>
                      <a:r>
                        <a:rPr lang="en-US" sz="1050" kern="100" dirty="0" err="1">
                          <a:effectLst/>
                        </a:rPr>
                        <a:t>ctx</a:t>
                      </a:r>
                      <a:r>
                        <a:rPr lang="en-US" sz="1050" kern="100" dirty="0">
                          <a:effectLst/>
                        </a:rPr>
                        <a:t> =&gt; {</a:t>
                      </a:r>
                      <a:endParaRPr lang="zh-CN" sz="1050" kern="100" dirty="0">
                        <a:effectLst/>
                      </a:endParaRPr>
                    </a:p>
                    <a:p>
                      <a:pPr algn="just">
                        <a:spcAft>
                          <a:spcPts val="0"/>
                        </a:spcAft>
                      </a:pPr>
                      <a:r>
                        <a:rPr lang="en-US" sz="1050" kern="100" dirty="0" err="1">
                          <a:effectLst/>
                        </a:rPr>
                        <a:t>var</a:t>
                      </a:r>
                      <a:r>
                        <a:rPr lang="en-US" sz="1050" kern="100" dirty="0">
                          <a:effectLst/>
                        </a:rPr>
                        <a:t> result = await </a:t>
                      </a:r>
                      <a:r>
                        <a:rPr lang="en-US" sz="1050" kern="100" dirty="0" err="1">
                          <a:effectLst/>
                        </a:rPr>
                        <a:t>mysql</a:t>
                      </a:r>
                      <a:r>
                        <a:rPr lang="en-US" sz="1050" kern="100" dirty="0">
                          <a:effectLst/>
                        </a:rPr>
                        <a:t>('user')</a:t>
                      </a:r>
                      <a:endParaRPr lang="zh-CN" sz="1050" kern="100" dirty="0">
                        <a:effectLst/>
                      </a:endParaRPr>
                    </a:p>
                    <a:p>
                      <a:pPr algn="just">
                        <a:spcAft>
                          <a:spcPts val="0"/>
                        </a:spcAft>
                      </a:pPr>
                      <a:r>
                        <a:rPr lang="en-US" sz="1050" kern="100" dirty="0" err="1">
                          <a:effectLst/>
                        </a:rPr>
                        <a:t>ctx.state.data</a:t>
                      </a:r>
                      <a:r>
                        <a:rPr lang="en-US" sz="1050" kern="100" dirty="0">
                          <a:effectLst/>
                        </a:rPr>
                        <a:t> = {</a:t>
                      </a:r>
                      <a:endParaRPr lang="zh-CN" sz="1050" kern="100" dirty="0">
                        <a:effectLst/>
                      </a:endParaRPr>
                    </a:p>
                    <a:p>
                      <a:pPr algn="just">
                        <a:spcAft>
                          <a:spcPts val="0"/>
                        </a:spcAft>
                      </a:pPr>
                      <a:r>
                        <a:rPr lang="en-US" sz="1050" kern="100" dirty="0">
                          <a:effectLst/>
                        </a:rPr>
                        <a:t> </a:t>
                      </a:r>
                      <a:r>
                        <a:rPr lang="en-US" sz="1050" kern="100" dirty="0" err="1">
                          <a:effectLst/>
                        </a:rPr>
                        <a:t>msg</a:t>
                      </a:r>
                      <a:r>
                        <a:rPr lang="en-US" sz="1050" kern="100" dirty="0">
                          <a:effectLst/>
                        </a:rPr>
                        <a:t>: result</a:t>
                      </a:r>
                      <a:endParaRPr lang="zh-CN" sz="1050" kern="100" dirty="0">
                        <a:effectLst/>
                      </a:endParaRPr>
                    </a:p>
                    <a:p>
                      <a:pPr algn="just">
                        <a:spcAft>
                          <a:spcPts val="0"/>
                        </a:spcAft>
                      </a:pPr>
                      <a:r>
                        <a:rPr lang="en-US" sz="1050" kern="100" dirty="0">
                          <a:effectLst/>
                        </a:rPr>
                        <a:t>   }</a:t>
                      </a:r>
                      <a:endParaRPr lang="zh-CN" sz="1050" kern="100" dirty="0">
                        <a:effectLst/>
                      </a:endParaRPr>
                    </a:p>
                    <a:p>
                      <a:pPr algn="just">
                        <a:spcAft>
                          <a:spcPts val="0"/>
                        </a:spcAft>
                      </a:pPr>
                      <a:r>
                        <a:rPr lang="en-US" sz="1050" kern="100" dirty="0">
                          <a:effectLst/>
                        </a:rPr>
                        <a:t> }</a:t>
                      </a:r>
                      <a:endParaRPr lang="zh-CN" sz="1050" kern="100" dirty="0">
                        <a:effectLst/>
                      </a:endParaRPr>
                    </a:p>
                    <a:p>
                      <a:pPr algn="just">
                        <a:spcAft>
                          <a:spcPts val="0"/>
                        </a:spcAft>
                      </a:pP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0509497"/>
                  </a:ext>
                </a:extLst>
              </a:tr>
            </a:tbl>
          </a:graphicData>
        </a:graphic>
      </p:graphicFrame>
    </p:spTree>
    <p:extLst>
      <p:ext uri="{BB962C8B-B14F-4D97-AF65-F5344CB8AC3E}">
        <p14:creationId xmlns:p14="http://schemas.microsoft.com/office/powerpoint/2010/main" val="812752464"/>
      </p:ext>
    </p:extLst>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3" name="PA_任意多边形 57"/>
          <p:cNvSpPr/>
          <p:nvPr>
            <p:custDataLst>
              <p:tags r:id="rId1"/>
            </p:custDataLst>
          </p:nvPr>
        </p:nvSpPr>
        <p:spPr bwMode="auto">
          <a:xfrm>
            <a:off x="1744115"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2"/>
            </p:custDataLst>
          </p:nvPr>
        </p:nvSpPr>
        <p:spPr bwMode="auto">
          <a:xfrm>
            <a:off x="5859550"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3"/>
            </p:custDataLst>
          </p:nvPr>
        </p:nvSpPr>
        <p:spPr bwMode="auto">
          <a:xfrm>
            <a:off x="3849140"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4"/>
            </p:custDataLst>
          </p:nvPr>
        </p:nvGrpSpPr>
        <p:grpSpPr>
          <a:xfrm>
            <a:off x="-36512"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5"/>
            </p:custDataLst>
          </p:nvPr>
        </p:nvSpPr>
        <p:spPr bwMode="auto">
          <a:xfrm>
            <a:off x="212762" y="17989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运行设计</a:t>
            </a:r>
          </a:p>
        </p:txBody>
      </p:sp>
      <p:sp>
        <p:nvSpPr>
          <p:cNvPr id="14392" name="PA_椭圆 56"/>
          <p:cNvSpPr>
            <a:spLocks noChangeArrowheads="1"/>
          </p:cNvSpPr>
          <p:nvPr>
            <p:custDataLst>
              <p:tags r:id="rId6"/>
            </p:custDataLst>
          </p:nvPr>
        </p:nvSpPr>
        <p:spPr bwMode="auto">
          <a:xfrm>
            <a:off x="1980264"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7"/>
            </p:custDataLst>
          </p:nvPr>
        </p:nvGrpSpPr>
        <p:grpSpPr bwMode="auto">
          <a:xfrm>
            <a:off x="2203686"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8"/>
            </p:custDataLst>
          </p:nvPr>
        </p:nvSpPr>
        <p:spPr bwMode="auto">
          <a:xfrm>
            <a:off x="6084904"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9"/>
            </p:custDataLst>
          </p:nvPr>
        </p:nvGrpSpPr>
        <p:grpSpPr bwMode="auto">
          <a:xfrm>
            <a:off x="6364029"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0"/>
            </p:custDataLst>
          </p:nvPr>
        </p:nvSpPr>
        <p:spPr bwMode="auto">
          <a:xfrm>
            <a:off x="4085289"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1"/>
            </p:custDataLst>
          </p:nvPr>
        </p:nvSpPr>
        <p:spPr bwMode="auto">
          <a:xfrm>
            <a:off x="4308711"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1360653"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本系统成功获取了用户的微信信息即代表初始化过程完毕。</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3611093"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说明对系统施加不同的外界运行控制时所引起的各种不同的运行模块组合，说明每种运行所历经的内部模块和支持软件；</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说明每一种外界运行控制的方式方法和操作步骤；</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说明每种运行模块组合将占用各种资源的情况；</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说明系统运行时的安全控制。</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5742007" y="2291368"/>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正常退出：点击小程序右上角的圆点即结束运行</a:t>
            </a:r>
          </a:p>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强制退出：强制关闭微信或移动终端</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2"/>
            </p:custDataLst>
          </p:nvPr>
        </p:nvSpPr>
        <p:spPr bwMode="auto">
          <a:xfrm>
            <a:off x="1999517" y="1924841"/>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smtClean="0">
                <a:solidFill>
                  <a:schemeClr val="bg1">
                    <a:lumMod val="50000"/>
                  </a:schemeClr>
                </a:solidFill>
                <a:latin typeface="微软雅黑 Light" panose="020B0502040204020203" pitchFamily="34" charset="-122"/>
                <a:ea typeface="微软雅黑 Light" panose="020B0502040204020203" pitchFamily="34" charset="-122"/>
              </a:rPr>
              <a:t>系统初始化</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 name="PA_文本框 5"/>
          <p:cNvSpPr txBox="1">
            <a:spLocks noChangeArrowheads="1"/>
          </p:cNvSpPr>
          <p:nvPr>
            <p:custDataLst>
              <p:tags r:id="rId13"/>
            </p:custDataLst>
          </p:nvPr>
        </p:nvSpPr>
        <p:spPr bwMode="auto">
          <a:xfrm>
            <a:off x="4085492" y="192484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smtClean="0">
                <a:solidFill>
                  <a:schemeClr val="bg1">
                    <a:lumMod val="50000"/>
                  </a:schemeClr>
                </a:solidFill>
                <a:latin typeface="微软雅黑 Light" panose="020B0502040204020203" pitchFamily="34" charset="-122"/>
                <a:ea typeface="微软雅黑 Light" panose="020B0502040204020203" pitchFamily="34" charset="-122"/>
              </a:rPr>
              <a:t>运行控制</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PA_文本框 5"/>
          <p:cNvSpPr txBox="1">
            <a:spLocks noChangeArrowheads="1"/>
          </p:cNvSpPr>
          <p:nvPr>
            <p:custDataLst>
              <p:tags r:id="rId14"/>
            </p:custDataLst>
          </p:nvPr>
        </p:nvSpPr>
        <p:spPr bwMode="auto">
          <a:xfrm>
            <a:off x="6123842" y="192484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zh-CN" sz="1200" dirty="0">
                <a:solidFill>
                  <a:schemeClr val="bg1">
                    <a:lumMod val="50000"/>
                  </a:schemeClr>
                </a:solidFill>
                <a:latin typeface="微软雅黑 Light" panose="020B0502040204020203" pitchFamily="34" charset="-122"/>
                <a:ea typeface="微软雅黑 Light" panose="020B0502040204020203" pitchFamily="34" charset="-122"/>
              </a:rPr>
              <a:t>运行结束</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397737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sym typeface="+mn-ea"/>
              </a:rPr>
              <a:t>系统出错处理设计</a:t>
            </a:r>
            <a:r>
              <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sym typeface="+mn-ea"/>
              </a:rPr>
              <a:t>/</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sym typeface="+mn-ea"/>
              </a:rPr>
              <a:t>检测点的设计</a:t>
            </a:r>
            <a:endParaRPr lang="en-US" altLang="zh-CN" sz="2000" dirty="0" smtClean="0">
              <a:solidFill>
                <a:schemeClr val="accent3"/>
              </a:solidFill>
              <a:latin typeface="微软雅黑 Light" panose="020B0502040204020203" pitchFamily="34" charset="-122"/>
              <a:ea typeface="微软雅黑 Light" panose="020B0502040204020203" pitchFamily="34" charset="-122"/>
            </a:endParaRPr>
          </a:p>
          <a:p>
            <a:pPr>
              <a:buFont typeface="Arial" panose="020B0604020202020204" pitchFamily="34" charset="0"/>
              <a:buNone/>
            </a:pP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44097" name="PA_淘宝店chenying0907 65"/>
          <p:cNvGrpSpPr/>
          <p:nvPr>
            <p:custDataLst>
              <p:tags r:id="rId3"/>
            </p:custDataLst>
          </p:nvPr>
        </p:nvGrpSpPr>
        <p:grpSpPr bwMode="auto">
          <a:xfrm>
            <a:off x="5832422" y="72014"/>
            <a:ext cx="2682552" cy="2279689"/>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文本框 99"/>
          <p:cNvSpPr txBox="1"/>
          <p:nvPr/>
        </p:nvSpPr>
        <p:spPr>
          <a:xfrm>
            <a:off x="276225" y="791845"/>
            <a:ext cx="4295775" cy="646331"/>
          </a:xfrm>
          <a:prstGeom prst="rect">
            <a:avLst/>
          </a:prstGeom>
          <a:noFill/>
          <a:ln w="9525">
            <a:noFill/>
          </a:ln>
        </p:spPr>
        <p:txBody>
          <a:bodyPr wrap="square">
            <a:spAutoFit/>
          </a:bodyPr>
          <a:lstStyle/>
          <a:p>
            <a:r>
              <a:rPr lang="zh-CN" altLang="zh-CN" sz="1200" b="1" dirty="0" smtClean="0"/>
              <a:t>出错</a:t>
            </a:r>
            <a:r>
              <a:rPr lang="zh-CN" altLang="zh-CN" sz="1200" b="1" dirty="0"/>
              <a:t>信息</a:t>
            </a:r>
          </a:p>
          <a:p>
            <a:pPr marL="342900" lvl="0" indent="-342900">
              <a:buFont typeface="+mj-lt"/>
              <a:buAutoNum type="arabicPeriod"/>
            </a:pPr>
            <a:r>
              <a:rPr lang="zh-CN" altLang="zh-CN" sz="1200" dirty="0"/>
              <a:t>加入相同时间段内的两个及以上公告，提示错误信息。</a:t>
            </a:r>
          </a:p>
          <a:p>
            <a:pPr marL="342900" lvl="0" indent="-342900">
              <a:buFont typeface="+mj-lt"/>
              <a:buAutoNum type="arabicPeriod"/>
            </a:pPr>
            <a:r>
              <a:rPr lang="zh-CN" altLang="zh-CN" sz="1200" dirty="0"/>
              <a:t>发布相同时间段内的两个及以上公告，提示错误信息。</a:t>
            </a:r>
          </a:p>
        </p:txBody>
      </p:sp>
      <p:sp>
        <p:nvSpPr>
          <p:cNvPr id="4" name="文本框 3"/>
          <p:cNvSpPr txBox="1"/>
          <p:nvPr/>
        </p:nvSpPr>
        <p:spPr>
          <a:xfrm>
            <a:off x="279591" y="1515924"/>
            <a:ext cx="5080000" cy="1200329"/>
          </a:xfrm>
          <a:prstGeom prst="rect">
            <a:avLst/>
          </a:prstGeom>
          <a:noFill/>
          <a:ln w="9525">
            <a:noFill/>
          </a:ln>
        </p:spPr>
        <p:txBody>
          <a:bodyPr>
            <a:spAutoFit/>
          </a:bodyPr>
          <a:lstStyle/>
          <a:p>
            <a:r>
              <a:rPr lang="zh-CN" altLang="zh-CN" sz="1200" b="1" dirty="0" smtClean="0"/>
              <a:t>补救</a:t>
            </a:r>
            <a:r>
              <a:rPr lang="zh-CN" altLang="zh-CN" sz="1200" b="1" dirty="0"/>
              <a:t>措施</a:t>
            </a:r>
          </a:p>
          <a:p>
            <a:r>
              <a:rPr lang="zh-CN" altLang="zh-CN" sz="1200" dirty="0"/>
              <a:t>说明故障出现后可能采取的补救措施。</a:t>
            </a:r>
          </a:p>
          <a:p>
            <a:pPr marL="342900" lvl="0" indent="-342900">
              <a:buFont typeface="+mj-lt"/>
              <a:buAutoNum type="arabicPeriod"/>
            </a:pPr>
            <a:r>
              <a:rPr lang="zh-CN" altLang="zh-CN" sz="1200" dirty="0"/>
              <a:t>加入相同时间段内的两个及以上公告：提示错误信息，强制关闭该公告加入。</a:t>
            </a:r>
          </a:p>
          <a:p>
            <a:pPr marL="342900" lvl="0" indent="-342900">
              <a:buFont typeface="+mj-lt"/>
              <a:buAutoNum type="arabicPeriod"/>
            </a:pPr>
            <a:r>
              <a:rPr lang="zh-CN" altLang="zh-CN" sz="1200" dirty="0"/>
              <a:t>发布相同时间段内的两个及以上公告：提示错误信息，强制拒绝公告发布。</a:t>
            </a:r>
          </a:p>
        </p:txBody>
      </p:sp>
      <p:sp>
        <p:nvSpPr>
          <p:cNvPr id="9" name="PA_任意多边形 25" descr="17957756_101728372001_2副本"/>
          <p:cNvSpPr/>
          <p:nvPr>
            <p:custDataLst>
              <p:tags r:id="rId4"/>
            </p:custDataLst>
          </p:nvPr>
        </p:nvSpPr>
        <p:spPr bwMode="auto">
          <a:xfrm>
            <a:off x="535359" y="3147813"/>
            <a:ext cx="2884513" cy="1523317"/>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
        <p:nvSpPr>
          <p:cNvPr id="5" name="矩形 4"/>
          <p:cNvSpPr/>
          <p:nvPr/>
        </p:nvSpPr>
        <p:spPr>
          <a:xfrm>
            <a:off x="4355413" y="2458298"/>
            <a:ext cx="4464496" cy="1317155"/>
          </a:xfrm>
          <a:prstGeom prst="rect">
            <a:avLst/>
          </a:prstGeom>
        </p:spPr>
        <p:txBody>
          <a:bodyPr wrap="square">
            <a:spAutoFit/>
          </a:bodyPr>
          <a:lstStyle/>
          <a:p>
            <a:pPr algn="just">
              <a:lnSpc>
                <a:spcPct val="173000"/>
              </a:lnSpc>
              <a:spcBef>
                <a:spcPts val="1300"/>
              </a:spcBef>
              <a:spcAft>
                <a:spcPts val="1300"/>
              </a:spcAft>
            </a:pPr>
            <a:r>
              <a:rPr lang="zh-CN" altLang="zh-CN" sz="1200" b="1" kern="100" dirty="0" smtClean="0">
                <a:latin typeface="Cambria" panose="02040503050406030204" pitchFamily="18" charset="0"/>
              </a:rPr>
              <a:t>检测</a:t>
            </a:r>
            <a:r>
              <a:rPr lang="zh-CN" altLang="zh-CN" sz="1200" b="1" kern="100" dirty="0">
                <a:latin typeface="Cambria" panose="02040503050406030204" pitchFamily="18" charset="0"/>
              </a:rPr>
              <a:t>点的设计</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界面设计与修改检测点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超链接设计与修改检测点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数据库链接设计与修改检测点</a:t>
            </a:r>
          </a:p>
          <a:p>
            <a:pPr marL="342900" lvl="0" indent="-342900" algn="just">
              <a:spcAft>
                <a:spcPts val="0"/>
              </a:spcAft>
              <a:buFont typeface="+mj-lt"/>
              <a:buAutoNum type="arabicPeriod"/>
              <a:tabLst>
                <a:tab pos="198120" algn="l"/>
              </a:tabLst>
            </a:pPr>
            <a:r>
              <a:rPr lang="zh-CN" altLang="zh-CN" sz="1200" kern="100" dirty="0" smtClean="0">
                <a:latin typeface="Calibri" panose="020F0502020204030204" pitchFamily="34" charset="0"/>
                <a:cs typeface="Times New Roman" panose="02020603050405020304" pitchFamily="18" charset="0"/>
              </a:rPr>
              <a:t>服务器运行与维护检测点</a:t>
            </a:r>
            <a:endParaRPr lang="zh-CN" altLang="zh-CN" sz="1200" kern="100" dirty="0">
              <a:latin typeface="Calibri" panose="020F0502020204030204" pitchFamily="34" charset="0"/>
              <a:cs typeface="Times New Roman" panose="02020603050405020304" pitchFamily="18" charset="0"/>
            </a:endParaRPr>
          </a:p>
        </p:txBody>
      </p:sp>
      <p:sp>
        <p:nvSpPr>
          <p:cNvPr id="7" name="矩形 6"/>
          <p:cNvSpPr/>
          <p:nvPr/>
        </p:nvSpPr>
        <p:spPr>
          <a:xfrm>
            <a:off x="4355413" y="3775453"/>
            <a:ext cx="3794097" cy="1122871"/>
          </a:xfrm>
          <a:prstGeom prst="rect">
            <a:avLst/>
          </a:prstGeom>
        </p:spPr>
        <p:txBody>
          <a:bodyPr wrap="square">
            <a:spAutoFit/>
          </a:bodyPr>
          <a:lstStyle/>
          <a:p>
            <a:pPr algn="just">
              <a:lnSpc>
                <a:spcPct val="240000"/>
              </a:lnSpc>
              <a:spcBef>
                <a:spcPts val="1700"/>
              </a:spcBef>
              <a:spcAft>
                <a:spcPts val="1650"/>
              </a:spcAft>
            </a:pPr>
            <a:r>
              <a:rPr lang="zh-CN" altLang="zh-CN" sz="1200" b="1" kern="2200" dirty="0" smtClean="0">
                <a:latin typeface="Calibri" panose="020F0502020204030204" pitchFamily="34" charset="0"/>
                <a:cs typeface="Times New Roman" panose="02020603050405020304" pitchFamily="18" charset="0"/>
              </a:rPr>
              <a:t>尚待</a:t>
            </a:r>
            <a:r>
              <a:rPr lang="zh-CN" altLang="zh-CN" sz="1200" b="1" kern="2200" dirty="0">
                <a:latin typeface="Calibri" panose="020F0502020204030204" pitchFamily="34" charset="0"/>
                <a:cs typeface="Times New Roman" panose="02020603050405020304" pitchFamily="18" charset="0"/>
              </a:rPr>
              <a:t>解决的问题</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未实现付费球场系统内支付功能</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未实现用户反馈系统</a:t>
            </a:r>
          </a:p>
        </p:txBody>
      </p:sp>
    </p:spTree>
    <p:extLst>
      <p:ext uri="{BB962C8B-B14F-4D97-AF65-F5344CB8AC3E}">
        <p14:creationId xmlns:p14="http://schemas.microsoft.com/office/powerpoint/2010/main" val="209967727"/>
      </p:ext>
    </p:extLst>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smtClean="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3327770" cy="461665"/>
          </a:xfrm>
          <a:prstGeom prst="rect">
            <a:avLst/>
          </a:prstGeom>
          <a:noFill/>
        </p:spPr>
        <p:txBody>
          <a:bodyPr wrap="none" rtlCol="0">
            <a:spAutoFit/>
          </a:bodyPr>
          <a:lstStyle/>
          <a:p>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交互界面和数据库设计</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4048339"/>
      </p:ext>
    </p:extLst>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交互界面设计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253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43" y="973384"/>
            <a:ext cx="2886124" cy="400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4496" y="860885"/>
            <a:ext cx="3001171" cy="394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00" y="792554"/>
            <a:ext cx="2606277" cy="401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785260"/>
      </p:ext>
    </p:extLst>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交互界面设计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3554" name="图片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2885" y="630170"/>
            <a:ext cx="2944310" cy="444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2172" y="659427"/>
            <a:ext cx="3036131" cy="439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767142"/>
      </p:ext>
    </p:extLst>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2161253"/>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21457" y="1477482"/>
            <a:ext cx="20923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smtClean="0"/>
          </a:p>
          <a:p>
            <a:r>
              <a:rPr lang="zh-CN" altLang="en-US" dirty="0"/>
              <a:t>标题：</a:t>
            </a:r>
            <a:r>
              <a:rPr lang="en-US" altLang="zh-CN" dirty="0"/>
              <a:t>《</a:t>
            </a:r>
            <a:r>
              <a:rPr lang="zh-CN" altLang="en-US" dirty="0"/>
              <a:t>软件（结构）设计说明</a:t>
            </a:r>
            <a:r>
              <a:rPr lang="en-US" altLang="zh-CN" dirty="0"/>
              <a:t>》</a:t>
            </a:r>
          </a:p>
          <a:p>
            <a:r>
              <a:rPr lang="zh-CN" altLang="en-US" dirty="0"/>
              <a:t>简称：</a:t>
            </a:r>
            <a:r>
              <a:rPr lang="en-US" altLang="zh-CN" dirty="0"/>
              <a:t>SDD</a:t>
            </a:r>
          </a:p>
          <a:p>
            <a:r>
              <a:rPr lang="zh-CN" altLang="en-US" dirty="0"/>
              <a:t>版本号：</a:t>
            </a:r>
            <a:r>
              <a:rPr lang="en-US" altLang="zh-CN" dirty="0"/>
              <a:t>1.0</a:t>
            </a:r>
          </a:p>
        </p:txBody>
      </p:sp>
      <p:sp>
        <p:nvSpPr>
          <p:cNvPr id="10252" name="PA_淘宝店chenying0907 12"/>
          <p:cNvSpPr>
            <a:spLocks noChangeArrowheads="1"/>
          </p:cNvSpPr>
          <p:nvPr>
            <p:custDataLst>
              <p:tags r:id="rId4"/>
            </p:custDataLst>
          </p:nvPr>
        </p:nvSpPr>
        <p:spPr bwMode="auto">
          <a:xfrm>
            <a:off x="535359" y="3509760"/>
            <a:ext cx="8608641" cy="144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600" b="1" dirty="0" smtClean="0">
                <a:solidFill>
                  <a:schemeClr val="accent3"/>
                </a:solidFill>
                <a:latin typeface="微软雅黑 Light" panose="020B0502040204020203" pitchFamily="34" charset="-122"/>
                <a:ea typeface="微软雅黑 Light" panose="020B0502040204020203" pitchFamily="34" charset="-122"/>
              </a:rPr>
              <a:t>文档概述</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1600" dirty="0"/>
              <a:t>用途：该文档的用途为描述约球微信小程序的系统、子系统的系统或子系统级设计与体系结构设计。</a:t>
            </a:r>
          </a:p>
          <a:p>
            <a:r>
              <a:rPr lang="zh-CN" altLang="en-US" sz="1600" dirty="0" smtClean="0"/>
              <a:t>内容</a:t>
            </a:r>
            <a:r>
              <a:rPr lang="zh-CN" altLang="en-US" sz="1600" dirty="0"/>
              <a:t>：描述了系统的设计思想，基本处理流程，体系结构以及人工处理的过程，给出了相应的流程逻辑的</a:t>
            </a:r>
            <a:r>
              <a:rPr lang="en-US" altLang="zh-CN" sz="1600" dirty="0"/>
              <a:t>Jackson</a:t>
            </a:r>
            <a:r>
              <a:rPr lang="zh-CN" altLang="en-US" sz="1600" dirty="0"/>
              <a:t>图，盒图，判定树表</a:t>
            </a:r>
            <a:r>
              <a:rPr lang="en-US" altLang="zh-CN" sz="1600" dirty="0"/>
              <a:t>/</a:t>
            </a:r>
            <a:r>
              <a:rPr lang="zh-CN" altLang="en-US" sz="1600" dirty="0"/>
              <a:t>图</a:t>
            </a:r>
            <a:r>
              <a:rPr lang="en-US" altLang="zh-CN" sz="1600" dirty="0"/>
              <a:t>,PDL</a:t>
            </a:r>
            <a:r>
              <a:rPr lang="zh-CN" altLang="en-US" sz="1600" dirty="0"/>
              <a:t>以及各类数据结构和程序相应模块。</a:t>
            </a:r>
          </a:p>
          <a:p>
            <a:r>
              <a:rPr altLang="zh-CN" sz="1100" dirty="0" smtClean="0">
                <a:latin typeface="微软雅黑" panose="020B0503020204020204" pitchFamily="34" charset="-122"/>
                <a:ea typeface="微软雅黑" panose="020B0503020204020204" pitchFamily="34" charset="-122"/>
                <a:cs typeface="微软雅黑" panose="020B0503020204020204" pitchFamily="34" charset="-122"/>
              </a:rPr>
              <a:t>。</a:t>
            </a:r>
            <a:endParaRPr altLang="zh-CN"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53" name="PA_任意多边形 13"/>
          <p:cNvSpPr>
            <a:spLocks noEditPoints="1"/>
          </p:cNvSpPr>
          <p:nvPr>
            <p:custDataLst>
              <p:tags r:id="rId5"/>
            </p:custDataLst>
          </p:nvPr>
        </p:nvSpPr>
        <p:spPr bwMode="auto">
          <a:xfrm>
            <a:off x="158310" y="3509760"/>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7"/>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标识、文档概述</a:t>
            </a: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数据库设计</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47057" y="691425"/>
            <a:ext cx="4572000" cy="923330"/>
          </a:xfrm>
          <a:prstGeom prst="rect">
            <a:avLst/>
          </a:prstGeom>
        </p:spPr>
        <p:txBody>
          <a:bodyPr>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基于微信小程序云开发的</a:t>
            </a:r>
            <a:r>
              <a:rPr lang="en-US" altLang="zh-CN" kern="100" dirty="0" err="1">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数据库</a:t>
            </a:r>
          </a:p>
          <a:p>
            <a:pPr algn="just">
              <a:spcAft>
                <a:spcPts val="0"/>
              </a:spcAft>
            </a:pPr>
            <a:r>
              <a:rPr lang="zh-CN" altLang="zh-CN" kern="100" dirty="0">
                <a:latin typeface="Calibri" panose="020F0502020204030204" pitchFamily="34" charset="0"/>
                <a:cs typeface="Times New Roman" panose="02020603050405020304" pitchFamily="18" charset="0"/>
              </a:rPr>
              <a:t>数据表：</a:t>
            </a:r>
          </a:p>
          <a:p>
            <a:pPr algn="just">
              <a:spcAft>
                <a:spcPts val="0"/>
              </a:spcAft>
            </a:pPr>
            <a:r>
              <a:rPr lang="zh-CN" altLang="zh-CN" kern="100" dirty="0">
                <a:latin typeface="Calibri" panose="020F0502020204030204" pitchFamily="34" charset="0"/>
                <a:cs typeface="Times New Roman" panose="02020603050405020304" pitchFamily="18" charset="0"/>
              </a:rPr>
              <a:t>用户：</a:t>
            </a:r>
          </a:p>
        </p:txBody>
      </p:sp>
      <p:graphicFrame>
        <p:nvGraphicFramePr>
          <p:cNvPr id="10" name="表格 9"/>
          <p:cNvGraphicFramePr>
            <a:graphicFrameLocks noGrp="1"/>
          </p:cNvGraphicFramePr>
          <p:nvPr>
            <p:extLst>
              <p:ext uri="{D42A27DB-BD31-4B8C-83A1-F6EECF244321}">
                <p14:modId xmlns:p14="http://schemas.microsoft.com/office/powerpoint/2010/main" val="81916800"/>
              </p:ext>
            </p:extLst>
          </p:nvPr>
        </p:nvGraphicFramePr>
        <p:xfrm>
          <a:off x="1406527" y="1614757"/>
          <a:ext cx="7413944" cy="3404279"/>
        </p:xfrm>
        <a:graphic>
          <a:graphicData uri="http://schemas.openxmlformats.org/drawingml/2006/table">
            <a:tbl>
              <a:tblPr firstRow="1" firstCol="1" bandRow="1">
                <a:tableStyleId>{5C22544A-7EE6-4342-B048-85BDC9FD1C3A}</a:tableStyleId>
              </a:tblPr>
              <a:tblGrid>
                <a:gridCol w="1058762">
                  <a:extLst>
                    <a:ext uri="{9D8B030D-6E8A-4147-A177-3AD203B41FA5}">
                      <a16:colId xmlns:a16="http://schemas.microsoft.com/office/drawing/2014/main" val="3607998407"/>
                    </a:ext>
                  </a:extLst>
                </a:gridCol>
                <a:gridCol w="1058762">
                  <a:extLst>
                    <a:ext uri="{9D8B030D-6E8A-4147-A177-3AD203B41FA5}">
                      <a16:colId xmlns:a16="http://schemas.microsoft.com/office/drawing/2014/main" val="2115501373"/>
                    </a:ext>
                  </a:extLst>
                </a:gridCol>
                <a:gridCol w="1058762">
                  <a:extLst>
                    <a:ext uri="{9D8B030D-6E8A-4147-A177-3AD203B41FA5}">
                      <a16:colId xmlns:a16="http://schemas.microsoft.com/office/drawing/2014/main" val="1055441948"/>
                    </a:ext>
                  </a:extLst>
                </a:gridCol>
                <a:gridCol w="1058762">
                  <a:extLst>
                    <a:ext uri="{9D8B030D-6E8A-4147-A177-3AD203B41FA5}">
                      <a16:colId xmlns:a16="http://schemas.microsoft.com/office/drawing/2014/main" val="584844114"/>
                    </a:ext>
                  </a:extLst>
                </a:gridCol>
                <a:gridCol w="1059632">
                  <a:extLst>
                    <a:ext uri="{9D8B030D-6E8A-4147-A177-3AD203B41FA5}">
                      <a16:colId xmlns:a16="http://schemas.microsoft.com/office/drawing/2014/main" val="636211578"/>
                    </a:ext>
                  </a:extLst>
                </a:gridCol>
                <a:gridCol w="1059632">
                  <a:extLst>
                    <a:ext uri="{9D8B030D-6E8A-4147-A177-3AD203B41FA5}">
                      <a16:colId xmlns:a16="http://schemas.microsoft.com/office/drawing/2014/main" val="2260891801"/>
                    </a:ext>
                  </a:extLst>
                </a:gridCol>
                <a:gridCol w="1059632">
                  <a:extLst>
                    <a:ext uri="{9D8B030D-6E8A-4147-A177-3AD203B41FA5}">
                      <a16:colId xmlns:a16="http://schemas.microsoft.com/office/drawing/2014/main" val="1618414804"/>
                    </a:ext>
                  </a:extLst>
                </a:gridCol>
              </a:tblGrid>
              <a:tr h="416657">
                <a:tc>
                  <a:txBody>
                    <a:bodyPr/>
                    <a:lstStyle/>
                    <a:p>
                      <a:pPr algn="just">
                        <a:spcAft>
                          <a:spcPts val="0"/>
                        </a:spcAft>
                      </a:pPr>
                      <a:r>
                        <a:rPr lang="zh-CN" sz="1600" kern="100" dirty="0">
                          <a:solidFill>
                            <a:schemeClr val="tx1"/>
                          </a:solidFill>
                          <a:effectLst/>
                        </a:rPr>
                        <a:t>主码</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列名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数据类型</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宽度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小数位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空否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备注</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193564596"/>
                  </a:ext>
                </a:extLst>
              </a:tr>
              <a:tr h="416657">
                <a:tc>
                  <a:txBody>
                    <a:bodyPr/>
                    <a:lstStyle/>
                    <a:p>
                      <a:pPr algn="just">
                        <a:spcAft>
                          <a:spcPts val="0"/>
                        </a:spcAft>
                      </a:pPr>
                      <a:r>
                        <a:rPr lang="en-US" sz="1600" kern="100">
                          <a:solidFill>
                            <a:schemeClr val="tx1"/>
                          </a:solidFill>
                          <a:effectLst/>
                        </a:rPr>
                        <a:t>Pk</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Usernum</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用户编号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927935928"/>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Userweight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用户体重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2688478347"/>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Userply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用户位置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475742275"/>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Userheight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用户身高</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282795674"/>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Usereva</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他人评价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967510080"/>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Usertag</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bool</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点亮标签</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935538562"/>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Userstart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int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10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dirty="0">
                          <a:solidFill>
                            <a:schemeClr val="tx1"/>
                          </a:solidFill>
                          <a:effectLst/>
                        </a:rPr>
                        <a:t>星级评价</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2177815145"/>
                  </a:ext>
                </a:extLst>
              </a:tr>
            </a:tbl>
          </a:graphicData>
        </a:graphic>
      </p:graphicFrame>
    </p:spTree>
    <p:extLst>
      <p:ext uri="{BB962C8B-B14F-4D97-AF65-F5344CB8AC3E}">
        <p14:creationId xmlns:p14="http://schemas.microsoft.com/office/powerpoint/2010/main" val="214448213"/>
      </p:ext>
    </p:extLst>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数据库设计</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47057" y="691425"/>
            <a:ext cx="4572000" cy="923330"/>
          </a:xfrm>
          <a:prstGeom prst="rect">
            <a:avLst/>
          </a:prstGeom>
        </p:spPr>
        <p:txBody>
          <a:bodyPr>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基于微信小程序云开发的</a:t>
            </a:r>
            <a:r>
              <a:rPr lang="en-US" altLang="zh-CN" kern="100" dirty="0" err="1">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数据库</a:t>
            </a:r>
          </a:p>
          <a:p>
            <a:pPr algn="just">
              <a:spcAft>
                <a:spcPts val="0"/>
              </a:spcAft>
            </a:pPr>
            <a:r>
              <a:rPr lang="zh-CN" altLang="zh-CN" kern="100" dirty="0">
                <a:latin typeface="Calibri" panose="020F0502020204030204" pitchFamily="34" charset="0"/>
                <a:cs typeface="Times New Roman" panose="02020603050405020304" pitchFamily="18" charset="0"/>
              </a:rPr>
              <a:t>数据表：</a:t>
            </a:r>
          </a:p>
          <a:p>
            <a:pPr algn="just">
              <a:spcAft>
                <a:spcPts val="0"/>
              </a:spcAft>
            </a:pPr>
            <a:r>
              <a:rPr lang="zh-CN" altLang="en-US" kern="100" dirty="0" smtClean="0">
                <a:latin typeface="Calibri" panose="020F0502020204030204" pitchFamily="34" charset="0"/>
                <a:cs typeface="Times New Roman" panose="02020603050405020304" pitchFamily="18" charset="0"/>
              </a:rPr>
              <a:t>球场</a:t>
            </a:r>
            <a:r>
              <a:rPr lang="zh-CN" altLang="zh-CN" kern="100" dirty="0" smtClean="0">
                <a:latin typeface="Calibri" panose="020F0502020204030204" pitchFamily="34"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p:txBody>
      </p:sp>
      <p:graphicFrame>
        <p:nvGraphicFramePr>
          <p:cNvPr id="11" name="表格 10"/>
          <p:cNvGraphicFramePr>
            <a:graphicFrameLocks noGrp="1"/>
          </p:cNvGraphicFramePr>
          <p:nvPr>
            <p:extLst>
              <p:ext uri="{D42A27DB-BD31-4B8C-83A1-F6EECF244321}">
                <p14:modId xmlns:p14="http://schemas.microsoft.com/office/powerpoint/2010/main" val="2189532789"/>
              </p:ext>
            </p:extLst>
          </p:nvPr>
        </p:nvGraphicFramePr>
        <p:xfrm>
          <a:off x="1490666" y="1419622"/>
          <a:ext cx="7257797" cy="3528390"/>
        </p:xfrm>
        <a:graphic>
          <a:graphicData uri="http://schemas.openxmlformats.org/drawingml/2006/table">
            <a:tbl>
              <a:tblPr firstRow="1" firstCol="1" bandRow="1">
                <a:tableStyleId>{5C22544A-7EE6-4342-B048-85BDC9FD1C3A}</a:tableStyleId>
              </a:tblPr>
              <a:tblGrid>
                <a:gridCol w="1036463">
                  <a:extLst>
                    <a:ext uri="{9D8B030D-6E8A-4147-A177-3AD203B41FA5}">
                      <a16:colId xmlns:a16="http://schemas.microsoft.com/office/drawing/2014/main" val="1097224416"/>
                    </a:ext>
                  </a:extLst>
                </a:gridCol>
                <a:gridCol w="1036463">
                  <a:extLst>
                    <a:ext uri="{9D8B030D-6E8A-4147-A177-3AD203B41FA5}">
                      <a16:colId xmlns:a16="http://schemas.microsoft.com/office/drawing/2014/main" val="3787839685"/>
                    </a:ext>
                  </a:extLst>
                </a:gridCol>
                <a:gridCol w="1036463">
                  <a:extLst>
                    <a:ext uri="{9D8B030D-6E8A-4147-A177-3AD203B41FA5}">
                      <a16:colId xmlns:a16="http://schemas.microsoft.com/office/drawing/2014/main" val="2212464194"/>
                    </a:ext>
                  </a:extLst>
                </a:gridCol>
                <a:gridCol w="1036463">
                  <a:extLst>
                    <a:ext uri="{9D8B030D-6E8A-4147-A177-3AD203B41FA5}">
                      <a16:colId xmlns:a16="http://schemas.microsoft.com/office/drawing/2014/main" val="327919924"/>
                    </a:ext>
                  </a:extLst>
                </a:gridCol>
                <a:gridCol w="1037315">
                  <a:extLst>
                    <a:ext uri="{9D8B030D-6E8A-4147-A177-3AD203B41FA5}">
                      <a16:colId xmlns:a16="http://schemas.microsoft.com/office/drawing/2014/main" val="2716227159"/>
                    </a:ext>
                  </a:extLst>
                </a:gridCol>
                <a:gridCol w="1037315">
                  <a:extLst>
                    <a:ext uri="{9D8B030D-6E8A-4147-A177-3AD203B41FA5}">
                      <a16:colId xmlns:a16="http://schemas.microsoft.com/office/drawing/2014/main" val="2316713521"/>
                    </a:ext>
                  </a:extLst>
                </a:gridCol>
                <a:gridCol w="1037315">
                  <a:extLst>
                    <a:ext uri="{9D8B030D-6E8A-4147-A177-3AD203B41FA5}">
                      <a16:colId xmlns:a16="http://schemas.microsoft.com/office/drawing/2014/main" val="1669521150"/>
                    </a:ext>
                  </a:extLst>
                </a:gridCol>
              </a:tblGrid>
              <a:tr h="705678">
                <a:tc>
                  <a:txBody>
                    <a:bodyPr/>
                    <a:lstStyle/>
                    <a:p>
                      <a:pPr algn="just">
                        <a:spcAft>
                          <a:spcPts val="0"/>
                        </a:spcAft>
                      </a:pPr>
                      <a:r>
                        <a:rPr lang="zh-CN" sz="1600" kern="100">
                          <a:solidFill>
                            <a:schemeClr val="tx1"/>
                          </a:solidFill>
                          <a:effectLst/>
                        </a:rPr>
                        <a:t>主码</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列名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数据类型</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宽度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小数位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空否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备注</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721532756"/>
                  </a:ext>
                </a:extLst>
              </a:tr>
              <a:tr h="705678">
                <a:tc>
                  <a:txBody>
                    <a:bodyPr/>
                    <a:lstStyle/>
                    <a:p>
                      <a:pPr algn="just">
                        <a:spcAft>
                          <a:spcPts val="0"/>
                        </a:spcAft>
                      </a:pPr>
                      <a:r>
                        <a:rPr lang="en-US" sz="1600" kern="100">
                          <a:solidFill>
                            <a:schemeClr val="tx1"/>
                          </a:solidFill>
                          <a:effectLst/>
                        </a:rPr>
                        <a:t>Pk</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courtnum</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球场编号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447202880"/>
                  </a:ext>
                </a:extLst>
              </a:tr>
              <a:tr h="70567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dirty="0" err="1">
                          <a:solidFill>
                            <a:schemeClr val="tx1"/>
                          </a:solidFill>
                          <a:effectLst/>
                        </a:rPr>
                        <a:t>courtdetail</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球场概述</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75708640"/>
                  </a:ext>
                </a:extLst>
              </a:tr>
              <a:tr h="70567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courtcharge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球场收费</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843087592"/>
                  </a:ext>
                </a:extLst>
              </a:tr>
              <a:tr h="70567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courtlocate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dirty="0">
                          <a:solidFill>
                            <a:schemeClr val="tx1"/>
                          </a:solidFill>
                          <a:effectLst/>
                        </a:rPr>
                        <a:t>球场位置</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814325759"/>
                  </a:ext>
                </a:extLst>
              </a:tr>
            </a:tbl>
          </a:graphicData>
        </a:graphic>
      </p:graphicFrame>
    </p:spTree>
    <p:extLst>
      <p:ext uri="{BB962C8B-B14F-4D97-AF65-F5344CB8AC3E}">
        <p14:creationId xmlns:p14="http://schemas.microsoft.com/office/powerpoint/2010/main" val="3365426117"/>
      </p:ext>
    </p:extLst>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数据库设计</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47057" y="691425"/>
            <a:ext cx="4572000" cy="923330"/>
          </a:xfrm>
          <a:prstGeom prst="rect">
            <a:avLst/>
          </a:prstGeom>
        </p:spPr>
        <p:txBody>
          <a:bodyPr>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基于微信小程序云开发的</a:t>
            </a:r>
            <a:r>
              <a:rPr lang="en-US" altLang="zh-CN" kern="100" dirty="0" err="1">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数据库</a:t>
            </a:r>
          </a:p>
          <a:p>
            <a:pPr algn="just">
              <a:spcAft>
                <a:spcPts val="0"/>
              </a:spcAft>
            </a:pPr>
            <a:r>
              <a:rPr lang="zh-CN" altLang="zh-CN" kern="100" dirty="0">
                <a:latin typeface="Calibri" panose="020F0502020204030204" pitchFamily="34" charset="0"/>
                <a:cs typeface="Times New Roman" panose="02020603050405020304" pitchFamily="18" charset="0"/>
              </a:rPr>
              <a:t>数据表：</a:t>
            </a:r>
          </a:p>
          <a:p>
            <a:pPr algn="just">
              <a:spcAft>
                <a:spcPts val="0"/>
              </a:spcAft>
            </a:pPr>
            <a:r>
              <a:rPr lang="zh-CN" altLang="en-US" kern="100" dirty="0" smtClean="0">
                <a:latin typeface="Calibri" panose="020F0502020204030204" pitchFamily="34" charset="0"/>
                <a:cs typeface="Times New Roman" panose="02020603050405020304" pitchFamily="18" charset="0"/>
              </a:rPr>
              <a:t>公告</a:t>
            </a:r>
            <a:r>
              <a:rPr lang="zh-CN" altLang="zh-CN" kern="100" dirty="0" smtClean="0">
                <a:latin typeface="Calibri" panose="020F0502020204030204" pitchFamily="34"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4287263749"/>
              </p:ext>
            </p:extLst>
          </p:nvPr>
        </p:nvGraphicFramePr>
        <p:xfrm>
          <a:off x="1547663" y="1614757"/>
          <a:ext cx="7344816" cy="3189240"/>
        </p:xfrm>
        <a:graphic>
          <a:graphicData uri="http://schemas.openxmlformats.org/drawingml/2006/table">
            <a:tbl>
              <a:tblPr firstRow="1" firstCol="1" bandRow="1">
                <a:tableStyleId>{5C22544A-7EE6-4342-B048-85BDC9FD1C3A}</a:tableStyleId>
              </a:tblPr>
              <a:tblGrid>
                <a:gridCol w="1048890">
                  <a:extLst>
                    <a:ext uri="{9D8B030D-6E8A-4147-A177-3AD203B41FA5}">
                      <a16:colId xmlns:a16="http://schemas.microsoft.com/office/drawing/2014/main" val="1854846724"/>
                    </a:ext>
                  </a:extLst>
                </a:gridCol>
                <a:gridCol w="1048890">
                  <a:extLst>
                    <a:ext uri="{9D8B030D-6E8A-4147-A177-3AD203B41FA5}">
                      <a16:colId xmlns:a16="http://schemas.microsoft.com/office/drawing/2014/main" val="865302265"/>
                    </a:ext>
                  </a:extLst>
                </a:gridCol>
                <a:gridCol w="1048890">
                  <a:extLst>
                    <a:ext uri="{9D8B030D-6E8A-4147-A177-3AD203B41FA5}">
                      <a16:colId xmlns:a16="http://schemas.microsoft.com/office/drawing/2014/main" val="644401970"/>
                    </a:ext>
                  </a:extLst>
                </a:gridCol>
                <a:gridCol w="1048890">
                  <a:extLst>
                    <a:ext uri="{9D8B030D-6E8A-4147-A177-3AD203B41FA5}">
                      <a16:colId xmlns:a16="http://schemas.microsoft.com/office/drawing/2014/main" val="4263465317"/>
                    </a:ext>
                  </a:extLst>
                </a:gridCol>
                <a:gridCol w="1049752">
                  <a:extLst>
                    <a:ext uri="{9D8B030D-6E8A-4147-A177-3AD203B41FA5}">
                      <a16:colId xmlns:a16="http://schemas.microsoft.com/office/drawing/2014/main" val="1868214788"/>
                    </a:ext>
                  </a:extLst>
                </a:gridCol>
                <a:gridCol w="1049752">
                  <a:extLst>
                    <a:ext uri="{9D8B030D-6E8A-4147-A177-3AD203B41FA5}">
                      <a16:colId xmlns:a16="http://schemas.microsoft.com/office/drawing/2014/main" val="2564619768"/>
                    </a:ext>
                  </a:extLst>
                </a:gridCol>
                <a:gridCol w="1049752">
                  <a:extLst>
                    <a:ext uri="{9D8B030D-6E8A-4147-A177-3AD203B41FA5}">
                      <a16:colId xmlns:a16="http://schemas.microsoft.com/office/drawing/2014/main" val="741393212"/>
                    </a:ext>
                  </a:extLst>
                </a:gridCol>
              </a:tblGrid>
              <a:tr h="637848">
                <a:tc>
                  <a:txBody>
                    <a:bodyPr/>
                    <a:lstStyle/>
                    <a:p>
                      <a:pPr algn="just">
                        <a:spcAft>
                          <a:spcPts val="0"/>
                        </a:spcAft>
                      </a:pPr>
                      <a:r>
                        <a:rPr lang="zh-CN" sz="1600" kern="100">
                          <a:solidFill>
                            <a:schemeClr val="tx1"/>
                          </a:solidFill>
                          <a:effectLst/>
                        </a:rPr>
                        <a:t>主码</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列名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数据类型</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宽度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小数位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空否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备注</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2980594476"/>
                  </a:ext>
                </a:extLst>
              </a:tr>
              <a:tr h="637848">
                <a:tc>
                  <a:txBody>
                    <a:bodyPr/>
                    <a:lstStyle/>
                    <a:p>
                      <a:pPr algn="just">
                        <a:spcAft>
                          <a:spcPts val="0"/>
                        </a:spcAft>
                      </a:pPr>
                      <a:r>
                        <a:rPr lang="en-US" sz="1600" kern="100">
                          <a:solidFill>
                            <a:schemeClr val="tx1"/>
                          </a:solidFill>
                          <a:effectLst/>
                        </a:rPr>
                        <a:t>Pk</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Noticenum</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dirty="0">
                          <a:solidFill>
                            <a:schemeClr val="tx1"/>
                          </a:solidFill>
                          <a:effectLst/>
                        </a:rPr>
                        <a:t> </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公告编号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881713989"/>
                  </a:ext>
                </a:extLst>
              </a:tr>
              <a:tr h="63784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Noticepeople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Int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dirty="0">
                          <a:solidFill>
                            <a:schemeClr val="tx1"/>
                          </a:solidFill>
                          <a:effectLst/>
                        </a:rPr>
                        <a:t> </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公告人数</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782901609"/>
                  </a:ext>
                </a:extLst>
              </a:tr>
              <a:tr h="63784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Noticelocate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公告位置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838234451"/>
                  </a:ext>
                </a:extLst>
              </a:tr>
              <a:tr h="63784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Noticenow</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Varchar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dirty="0">
                          <a:solidFill>
                            <a:schemeClr val="tx1"/>
                          </a:solidFill>
                          <a:effectLst/>
                        </a:rPr>
                        <a:t>公告现有人数</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823193520"/>
                  </a:ext>
                </a:extLst>
              </a:tr>
            </a:tbl>
          </a:graphicData>
        </a:graphic>
      </p:graphicFrame>
    </p:spTree>
    <p:extLst>
      <p:ext uri="{BB962C8B-B14F-4D97-AF65-F5344CB8AC3E}">
        <p14:creationId xmlns:p14="http://schemas.microsoft.com/office/powerpoint/2010/main" val="2739352329"/>
      </p:ext>
    </p:extLst>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算法说明</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1439536" y="1851670"/>
            <a:ext cx="6670825" cy="1631216"/>
          </a:xfrm>
          <a:prstGeom prst="rect">
            <a:avLst/>
          </a:prstGeom>
        </p:spPr>
        <p:txBody>
          <a:bodyPr wrap="square">
            <a:spAutoFit/>
          </a:bodyPr>
          <a:lstStyle/>
          <a:p>
            <a:pPr algn="just">
              <a:spcAft>
                <a:spcPts val="0"/>
              </a:spcAft>
            </a:pPr>
            <a:r>
              <a:rPr lang="zh-CN" altLang="zh-CN" sz="2000" kern="100" dirty="0">
                <a:latin typeface="Calibri" panose="020F0502020204030204" pitchFamily="34" charset="0"/>
                <a:cs typeface="Times New Roman" panose="02020603050405020304" pitchFamily="18" charset="0"/>
              </a:rPr>
              <a:t>在点亮标签方面，设置一个基底数，通过这个基地数，即足够的人为你点亮了该标签，则可点亮该标签。</a:t>
            </a:r>
          </a:p>
          <a:p>
            <a:pPr algn="just">
              <a:spcAft>
                <a:spcPts val="0"/>
              </a:spcAft>
            </a:pPr>
            <a:r>
              <a:rPr lang="zh-CN" altLang="zh-CN" sz="2000" kern="100" dirty="0">
                <a:latin typeface="Calibri" panose="020F0502020204030204" pitchFamily="34" charset="0"/>
                <a:cs typeface="Times New Roman" panose="02020603050405020304" pitchFamily="18" charset="0"/>
              </a:rPr>
              <a:t>打星评分方面：</a:t>
            </a:r>
          </a:p>
          <a:p>
            <a:pPr algn="just">
              <a:spcAft>
                <a:spcPts val="0"/>
              </a:spcAft>
            </a:pP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星级</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=(5*5</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+4*4</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+3*3</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+2*2</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+1*1</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当前总评论数</a:t>
            </a:r>
            <a:endParaRPr lang="zh-CN" altLang="zh-CN" sz="20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8418671"/>
      </p:ext>
    </p:extLst>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smtClean="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2339102"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a:t>
            </a:r>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sym typeface="+mn-ea"/>
              </a:rPr>
              <a:t>性</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1943925"/>
      </p:ext>
    </p:extLst>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16" name="PA_淘宝店chenying0907 10"/>
          <p:cNvGrpSpPr/>
          <p:nvPr>
            <p:custDataLst>
              <p:tags r:id="rId3"/>
            </p:custDataLst>
          </p:nvPr>
        </p:nvGrpSpPr>
        <p:grpSpPr bwMode="auto">
          <a:xfrm>
            <a:off x="2941364" y="218720"/>
            <a:ext cx="3675063" cy="2475676"/>
            <a:chOff x="0" y="0"/>
            <a:chExt cx="2724" cy="1835"/>
          </a:xfrm>
        </p:grpSpPr>
        <p:sp>
          <p:nvSpPr>
            <p:cNvPr id="17"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 name="Group 12"/>
            <p:cNvGrpSpPr/>
            <p:nvPr/>
          </p:nvGrpSpPr>
          <p:grpSpPr bwMode="auto">
            <a:xfrm>
              <a:off x="240" y="0"/>
              <a:ext cx="2246" cy="1810"/>
              <a:chOff x="0" y="0"/>
              <a:chExt cx="2556" cy="1958"/>
            </a:xfrm>
          </p:grpSpPr>
          <p:pic>
            <p:nvPicPr>
              <p:cNvPr id="19"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矩形 1"/>
          <p:cNvSpPr/>
          <p:nvPr/>
        </p:nvSpPr>
        <p:spPr>
          <a:xfrm>
            <a:off x="1403647" y="2153397"/>
            <a:ext cx="6750496" cy="1861535"/>
          </a:xfrm>
          <a:prstGeom prst="rect">
            <a:avLst/>
          </a:prstGeom>
        </p:spPr>
        <p:txBody>
          <a:bodyPr wrap="square">
            <a:spAutoFit/>
          </a:bodyPr>
          <a:lstStyle/>
          <a:p>
            <a:pPr algn="just">
              <a:lnSpc>
                <a:spcPct val="240000"/>
              </a:lnSpc>
              <a:spcBef>
                <a:spcPts val="1700"/>
              </a:spcBef>
              <a:spcAft>
                <a:spcPts val="1650"/>
              </a:spcAft>
            </a:pPr>
            <a:r>
              <a:rPr lang="zh-CN" altLang="zh-CN" sz="1200" b="1" kern="2200" dirty="0" smtClean="0">
                <a:latin typeface="Calibri" panose="020F0502020204030204" pitchFamily="34" charset="0"/>
                <a:cs typeface="Times New Roman" panose="02020603050405020304" pitchFamily="18" charset="0"/>
              </a:rPr>
              <a:t>需求</a:t>
            </a:r>
            <a:r>
              <a:rPr lang="zh-CN" altLang="zh-CN" sz="1200" b="1" kern="2200" dirty="0">
                <a:latin typeface="Calibri" panose="020F0502020204030204" pitchFamily="34" charset="0"/>
                <a:cs typeface="Times New Roman" panose="02020603050405020304" pitchFamily="18" charset="0"/>
              </a:rPr>
              <a:t>的可追踪性</a:t>
            </a:r>
          </a:p>
          <a:p>
            <a:pPr algn="just">
              <a:spcAft>
                <a:spcPts val="0"/>
              </a:spcAft>
            </a:pPr>
            <a:r>
              <a:rPr lang="zh-CN" altLang="zh-CN" sz="1200" kern="100" dirty="0">
                <a:latin typeface="Calibri" panose="020F0502020204030204" pitchFamily="34" charset="0"/>
                <a:cs typeface="Times New Roman" panose="02020603050405020304" pitchFamily="18" charset="0"/>
              </a:rPr>
              <a:t>通过查看用户个人评价数据来分析个人评价真实性：</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短期内评分骤升，通过数据库分析其是否存在忽略约球过程恶意刷分现象。</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短期内获得多个标签，通过数据库分析其是否存在忽略约球刷分刷标签现象</a:t>
            </a:r>
            <a:r>
              <a:rPr lang="zh-CN" altLang="zh-CN" sz="1200" kern="100" dirty="0" smtClean="0">
                <a:latin typeface="Calibri" panose="020F0502020204030204" pitchFamily="34" charset="0"/>
                <a:cs typeface="Times New Roman" panose="02020603050405020304" pitchFamily="18" charset="0"/>
              </a:rPr>
              <a:t>。通过</a:t>
            </a:r>
            <a:r>
              <a:rPr lang="zh-CN" altLang="zh-CN" sz="1200" kern="100" dirty="0">
                <a:latin typeface="Calibri" panose="020F0502020204030204" pitchFamily="34" charset="0"/>
                <a:cs typeface="Times New Roman" panose="02020603050405020304" pitchFamily="18" charset="0"/>
              </a:rPr>
              <a:t>查看用户个人评价数据来作出系统级评价：</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达到一定次数有限约球，评分欠佳者将被管理员判定为“危险”用户，考虑将该用户强制注销。</a:t>
            </a:r>
          </a:p>
        </p:txBody>
      </p:sp>
      <p:sp>
        <p:nvSpPr>
          <p:cNvPr id="22" name="矩形 21"/>
          <p:cNvSpPr/>
          <p:nvPr/>
        </p:nvSpPr>
        <p:spPr>
          <a:xfrm>
            <a:off x="1406097" y="3886564"/>
            <a:ext cx="3794097" cy="1122871"/>
          </a:xfrm>
          <a:prstGeom prst="rect">
            <a:avLst/>
          </a:prstGeom>
        </p:spPr>
        <p:txBody>
          <a:bodyPr wrap="square">
            <a:spAutoFit/>
          </a:bodyPr>
          <a:lstStyle/>
          <a:p>
            <a:pPr algn="just">
              <a:lnSpc>
                <a:spcPct val="240000"/>
              </a:lnSpc>
              <a:spcBef>
                <a:spcPts val="1700"/>
              </a:spcBef>
              <a:spcAft>
                <a:spcPts val="1650"/>
              </a:spcAft>
            </a:pPr>
            <a:r>
              <a:rPr lang="zh-CN" altLang="zh-CN" sz="1200" b="1" kern="2200" dirty="0" smtClean="0">
                <a:latin typeface="Calibri" panose="020F0502020204030204" pitchFamily="34" charset="0"/>
                <a:cs typeface="Times New Roman" panose="02020603050405020304" pitchFamily="18" charset="0"/>
              </a:rPr>
              <a:t>尚待</a:t>
            </a:r>
            <a:r>
              <a:rPr lang="zh-CN" altLang="zh-CN" sz="1200" b="1" kern="2200" dirty="0">
                <a:latin typeface="Calibri" panose="020F0502020204030204" pitchFamily="34" charset="0"/>
                <a:cs typeface="Times New Roman" panose="02020603050405020304" pitchFamily="18" charset="0"/>
              </a:rPr>
              <a:t>解决的问题</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未实现付费球场系统内支付功能</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未实现用户反馈系统</a:t>
            </a:r>
          </a:p>
        </p:txBody>
      </p:sp>
    </p:spTree>
    <p:extLst>
      <p:ext uri="{BB962C8B-B14F-4D97-AF65-F5344CB8AC3E}">
        <p14:creationId xmlns:p14="http://schemas.microsoft.com/office/powerpoint/2010/main" val="3706108642"/>
      </p:ext>
    </p:extLst>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75606"/>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smtClean="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792480" cy="460375"/>
          </a:xfrm>
          <a:prstGeom prst="rect">
            <a:avLst/>
          </a:prstGeom>
          <a:noFill/>
        </p:spPr>
        <p:txBody>
          <a:bodyPr wrap="none" rtlCol="0">
            <a:spAutoFit/>
          </a:bodyPr>
          <a:lstStyle/>
          <a:p>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会议记录</a:t>
            </a:r>
            <a:endParaRPr lang="en-US" altLang="zh-CN" sz="105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3322955"/>
          </a:xfrm>
          <a:prstGeom prst="rect">
            <a:avLst/>
          </a:prstGeom>
          <a:noFill/>
        </p:spPr>
        <p:txBody>
          <a:bodyPr wrap="square" rtlCol="0">
            <a:spAutoFit/>
          </a:bodyPr>
          <a:lstStyle/>
          <a:p>
            <a:r>
              <a:rPr altLang="zh-CN" sz="2400" dirty="0"/>
              <a:t>张海藩，牟永敏. 《软件工程导论（第6版）》. 北京:清华大学出版社，2013</a:t>
            </a:r>
          </a:p>
          <a:p>
            <a:r>
              <a:rPr altLang="zh-CN" sz="2400" dirty="0"/>
              <a:t>王延平 《21天精通微信小程序开发》  北京:电子工业出版社 2017.2</a:t>
            </a:r>
          </a:p>
          <a:p>
            <a:r>
              <a:rPr altLang="zh-CN" sz="2400" dirty="0"/>
              <a:t>微信小程序官方开发指南 https://developers.weixin.qq.com</a:t>
            </a:r>
          </a:p>
          <a:p>
            <a:r>
              <a:rPr altLang="zh-CN" sz="2400" dirty="0"/>
              <a:t>Kyle Simpson 《你不知道的JavaScript》北京:人民邮电出版社 2015.4</a:t>
            </a:r>
          </a:p>
          <a:p>
            <a:r>
              <a:rPr altLang="zh-CN" sz="2400" dirty="0"/>
              <a:t>GB T-8567-2006计算机软件文档编制规范</a:t>
            </a:r>
          </a:p>
          <a:p>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3" name="表格 2"/>
          <p:cNvGraphicFramePr>
            <a:graphicFrameLocks noGrp="1"/>
          </p:cNvGraphicFramePr>
          <p:nvPr/>
        </p:nvGraphicFramePr>
        <p:xfrm>
          <a:off x="457200" y="949325"/>
          <a:ext cx="8229600" cy="3245373"/>
        </p:xfrm>
        <a:graphic>
          <a:graphicData uri="http://schemas.openxmlformats.org/drawingml/2006/table">
            <a:tbl>
              <a:tblPr>
                <a:tableStyleId>{5C22544A-7EE6-4342-B048-85BDC9FD1C3A}</a:tableStyleId>
              </a:tblPr>
              <a:tblGrid>
                <a:gridCol w="850952">
                  <a:extLst>
                    <a:ext uri="{9D8B030D-6E8A-4147-A177-3AD203B41FA5}">
                      <a16:colId xmlns:a16="http://schemas.microsoft.com/office/drawing/2014/main" val="2457138433"/>
                    </a:ext>
                  </a:extLst>
                </a:gridCol>
                <a:gridCol w="3470988">
                  <a:extLst>
                    <a:ext uri="{9D8B030D-6E8A-4147-A177-3AD203B41FA5}">
                      <a16:colId xmlns:a16="http://schemas.microsoft.com/office/drawing/2014/main" val="1909732242"/>
                    </a:ext>
                  </a:extLst>
                </a:gridCol>
                <a:gridCol w="1007706">
                  <a:extLst>
                    <a:ext uri="{9D8B030D-6E8A-4147-A177-3AD203B41FA5}">
                      <a16:colId xmlns:a16="http://schemas.microsoft.com/office/drawing/2014/main" val="1474070190"/>
                    </a:ext>
                  </a:extLst>
                </a:gridCol>
                <a:gridCol w="962919">
                  <a:extLst>
                    <a:ext uri="{9D8B030D-6E8A-4147-A177-3AD203B41FA5}">
                      <a16:colId xmlns:a16="http://schemas.microsoft.com/office/drawing/2014/main" val="2127528539"/>
                    </a:ext>
                  </a:extLst>
                </a:gridCol>
                <a:gridCol w="974116">
                  <a:extLst>
                    <a:ext uri="{9D8B030D-6E8A-4147-A177-3AD203B41FA5}">
                      <a16:colId xmlns:a16="http://schemas.microsoft.com/office/drawing/2014/main" val="3718397189"/>
                    </a:ext>
                  </a:extLst>
                </a:gridCol>
                <a:gridCol w="962919">
                  <a:extLst>
                    <a:ext uri="{9D8B030D-6E8A-4147-A177-3AD203B41FA5}">
                      <a16:colId xmlns:a16="http://schemas.microsoft.com/office/drawing/2014/main" val="3930031877"/>
                    </a:ext>
                  </a:extLst>
                </a:gridCol>
              </a:tblGrid>
              <a:tr h="381249">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ctr" fontAlgn="ctr"/>
                      <a:r>
                        <a:rPr lang="zh-CN" altLang="en-US" sz="1000" u="none" strike="noStrike">
                          <a:effectLst/>
                        </a:rPr>
                        <a:t>第八次会议任务清单</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1</a:t>
                      </a:r>
                      <a:r>
                        <a:rPr lang="zh-CN" altLang="en-US" sz="1000" u="none" strike="noStrike">
                          <a:effectLst/>
                        </a:rPr>
                        <a:t>号评价人（李骏）</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2</a:t>
                      </a:r>
                      <a:r>
                        <a:rPr lang="zh-CN" altLang="en-US" sz="1000" u="none" strike="noStrike">
                          <a:effectLst/>
                        </a:rPr>
                        <a:t>号评价（周南）</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3</a:t>
                      </a:r>
                      <a:r>
                        <a:rPr lang="zh-CN" altLang="en-US" sz="1000" u="none" strike="noStrike">
                          <a:effectLst/>
                        </a:rPr>
                        <a:t>号评价（林豪）</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总评计算</a:t>
                      </a:r>
                      <a:endParaRPr lang="zh-CN" altLang="en-US" sz="1000" b="1" i="0" u="none" strike="noStrike">
                        <a:solidFill>
                          <a:srgbClr val="0070C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1301382243"/>
                  </a:ext>
                </a:extLst>
              </a:tr>
              <a:tr h="154515">
                <a:tc>
                  <a:txBody>
                    <a:bodyPr/>
                    <a:lstStyle/>
                    <a:p>
                      <a:pPr algn="ctr" fontAlgn="ctr"/>
                      <a:r>
                        <a:rPr lang="zh-CN" altLang="en-US" sz="1000" u="none" strike="noStrike">
                          <a:effectLst/>
                        </a:rPr>
                        <a:t>李骏</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0.68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443115327"/>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详细设计（</a:t>
                      </a:r>
                      <a:r>
                        <a:rPr lang="en-US" altLang="zh-CN" sz="1000" u="none" strike="noStrike">
                          <a:effectLst/>
                        </a:rPr>
                        <a:t>SDD</a:t>
                      </a:r>
                      <a:r>
                        <a:rPr lang="zh-CN" altLang="en-US" sz="1000" u="none" strike="noStrike">
                          <a:effectLst/>
                        </a:rPr>
                        <a:t>）文档制作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208854178"/>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sz="1000" u="none" strike="noStrike">
                          <a:effectLst/>
                        </a:rPr>
                        <a:t>Jackson</a:t>
                      </a:r>
                      <a:r>
                        <a:rPr lang="zh-CN" altLang="en-US" sz="1000" u="none" strike="noStrike">
                          <a:effectLst/>
                        </a:rPr>
                        <a:t>图的制作和</a:t>
                      </a:r>
                      <a:r>
                        <a:rPr lang="en-US" sz="1000" u="none" strike="noStrike">
                          <a:effectLst/>
                        </a:rPr>
                        <a:t>Jackson、pdl</a:t>
                      </a:r>
                      <a:r>
                        <a:rPr lang="zh-CN" altLang="en-US" sz="1000" u="none" strike="noStrike">
                          <a:effectLst/>
                        </a:rPr>
                        <a:t>语言的编写</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950520702"/>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进行小组人员分工</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329607273"/>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HIPO</a:t>
                      </a:r>
                      <a:r>
                        <a:rPr lang="zh-CN" altLang="en-US" sz="1000" u="none" strike="noStrike">
                          <a:effectLst/>
                        </a:rPr>
                        <a:t>图及各类结构图的修改</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896820531"/>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201191605"/>
                  </a:ext>
                </a:extLst>
              </a:tr>
              <a:tr h="154515">
                <a:tc>
                  <a:txBody>
                    <a:bodyPr/>
                    <a:lstStyle/>
                    <a:p>
                      <a:pPr algn="ctr" fontAlgn="ctr"/>
                      <a:r>
                        <a:rPr lang="zh-CN" altLang="en-US" sz="1000" u="none" strike="noStrike">
                          <a:effectLst/>
                        </a:rPr>
                        <a:t>林豪</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2574731823"/>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将这次制作、修改的各类图整合到之前的</a:t>
                      </a:r>
                      <a:r>
                        <a:rPr lang="en-US" altLang="zh-CN" sz="1000" u="none" strike="noStrike">
                          <a:effectLst/>
                        </a:rPr>
                        <a:t>ppt</a:t>
                      </a:r>
                      <a:r>
                        <a:rPr lang="zh-CN" altLang="en-US" sz="1000" u="none" strike="noStrike">
                          <a:effectLst/>
                        </a:rPr>
                        <a:t>和</a:t>
                      </a:r>
                      <a:r>
                        <a:rPr lang="en-US" altLang="zh-CN" sz="1000" u="none" strike="noStrike">
                          <a:effectLst/>
                        </a:rPr>
                        <a:t>word</a:t>
                      </a:r>
                      <a:r>
                        <a:rPr lang="zh-CN" altLang="en-US" sz="1000" u="none" strike="noStrike">
                          <a:effectLst/>
                        </a:rPr>
                        <a:t>中</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61864462"/>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详细设计</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27519829"/>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翻转课堂</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74919700"/>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小组第八次会议任务执行绩效评价</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54673093"/>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737168113"/>
                  </a:ext>
                </a:extLst>
              </a:tr>
              <a:tr h="154515">
                <a:tc>
                  <a:txBody>
                    <a:bodyPr/>
                    <a:lstStyle/>
                    <a:p>
                      <a:pPr algn="ctr" fontAlgn="ctr"/>
                      <a:r>
                        <a:rPr lang="zh-CN" altLang="en-US" sz="1000" u="none" strike="noStrike">
                          <a:effectLst/>
                        </a:rPr>
                        <a:t>周南</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0.65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dirty="0">
                          <a:effectLst/>
                        </a:rPr>
                        <a:t>0.71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691404006"/>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翻转课堂</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171905483"/>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用户手册</a:t>
                      </a:r>
                      <a:r>
                        <a:rPr lang="en-US" altLang="zh-CN" sz="1000" u="none" strike="noStrike">
                          <a:effectLst/>
                        </a:rPr>
                        <a:t>word</a:t>
                      </a:r>
                      <a:r>
                        <a:rPr lang="zh-CN" altLang="en-US" sz="1000" u="none" strike="noStrike">
                          <a:effectLst/>
                        </a:rPr>
                        <a:t>、</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845751602"/>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小组第八次会议记录的编写</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856355437"/>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配置管理文件</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436329009"/>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981092629"/>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5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会议记录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4021964581"/>
              </p:ext>
            </p:extLst>
          </p:nvPr>
        </p:nvGraphicFramePr>
        <p:xfrm>
          <a:off x="2223587" y="-2"/>
          <a:ext cx="4464495" cy="5143502"/>
        </p:xfrm>
        <a:graphic>
          <a:graphicData uri="http://schemas.openxmlformats.org/drawingml/2006/table">
            <a:tbl>
              <a:tblPr>
                <a:tableStyleId>{5C22544A-7EE6-4342-B048-85BDC9FD1C3A}</a:tableStyleId>
              </a:tblPr>
              <a:tblGrid>
                <a:gridCol w="621432">
                  <a:extLst>
                    <a:ext uri="{9D8B030D-6E8A-4147-A177-3AD203B41FA5}">
                      <a16:colId xmlns:a16="http://schemas.microsoft.com/office/drawing/2014/main" val="3781819995"/>
                    </a:ext>
                  </a:extLst>
                </a:gridCol>
                <a:gridCol w="1798879">
                  <a:extLst>
                    <a:ext uri="{9D8B030D-6E8A-4147-A177-3AD203B41FA5}">
                      <a16:colId xmlns:a16="http://schemas.microsoft.com/office/drawing/2014/main" val="958725034"/>
                    </a:ext>
                  </a:extLst>
                </a:gridCol>
                <a:gridCol w="572372">
                  <a:extLst>
                    <a:ext uri="{9D8B030D-6E8A-4147-A177-3AD203B41FA5}">
                      <a16:colId xmlns:a16="http://schemas.microsoft.com/office/drawing/2014/main" val="1461505935"/>
                    </a:ext>
                  </a:extLst>
                </a:gridCol>
                <a:gridCol w="1471812">
                  <a:extLst>
                    <a:ext uri="{9D8B030D-6E8A-4147-A177-3AD203B41FA5}">
                      <a16:colId xmlns:a16="http://schemas.microsoft.com/office/drawing/2014/main" val="2977194655"/>
                    </a:ext>
                  </a:extLst>
                </a:gridCol>
              </a:tblGrid>
              <a:tr h="241181">
                <a:tc>
                  <a:txBody>
                    <a:bodyPr/>
                    <a:lstStyle/>
                    <a:p>
                      <a:pPr algn="ctr">
                        <a:lnSpc>
                          <a:spcPct val="200000"/>
                        </a:lnSpc>
                        <a:spcAft>
                          <a:spcPts val="0"/>
                        </a:spcAft>
                      </a:pPr>
                      <a:r>
                        <a:rPr lang="zh-CN" sz="800" kern="100">
                          <a:solidFill>
                            <a:schemeClr val="tx1"/>
                          </a:solidFill>
                          <a:effectLst/>
                        </a:rPr>
                        <a:t>会议地点</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明德</a:t>
                      </a:r>
                      <a:r>
                        <a:rPr lang="en-US" sz="800" kern="100">
                          <a:solidFill>
                            <a:schemeClr val="tx1"/>
                          </a:solidFill>
                          <a:effectLst/>
                        </a:rPr>
                        <a:t>613</a:t>
                      </a:r>
                      <a:r>
                        <a:rPr lang="zh-CN" sz="800" kern="100">
                          <a:solidFill>
                            <a:schemeClr val="tx1"/>
                          </a:solidFill>
                          <a:effectLst/>
                        </a:rPr>
                        <a:t>室</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会议时间</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just">
                        <a:lnSpc>
                          <a:spcPct val="200000"/>
                        </a:lnSpc>
                        <a:spcAft>
                          <a:spcPts val="0"/>
                        </a:spcAft>
                      </a:pPr>
                      <a:r>
                        <a:rPr lang="en-US" sz="800" kern="100">
                          <a:solidFill>
                            <a:schemeClr val="tx1"/>
                          </a:solidFill>
                          <a:effectLst/>
                        </a:rPr>
                        <a:t>2019 5.4 21</a:t>
                      </a:r>
                      <a:r>
                        <a:rPr lang="zh-CN" sz="800" kern="100">
                          <a:solidFill>
                            <a:schemeClr val="tx1"/>
                          </a:solidFill>
                          <a:effectLst/>
                        </a:rPr>
                        <a:t>：</a:t>
                      </a:r>
                      <a:r>
                        <a:rPr lang="en-US" sz="800" kern="100">
                          <a:solidFill>
                            <a:schemeClr val="tx1"/>
                          </a:solidFill>
                          <a:effectLst/>
                        </a:rPr>
                        <a:t>00</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extLst>
                  <a:ext uri="{0D108BD9-81ED-4DB2-BD59-A6C34878D82A}">
                    <a16:rowId xmlns:a16="http://schemas.microsoft.com/office/drawing/2014/main" val="3165166774"/>
                  </a:ext>
                </a:extLst>
              </a:tr>
              <a:tr h="241181">
                <a:tc>
                  <a:txBody>
                    <a:bodyPr/>
                    <a:lstStyle/>
                    <a:p>
                      <a:pPr algn="ctr">
                        <a:lnSpc>
                          <a:spcPct val="200000"/>
                        </a:lnSpc>
                        <a:spcAft>
                          <a:spcPts val="0"/>
                        </a:spcAft>
                      </a:pPr>
                      <a:r>
                        <a:rPr lang="zh-CN" sz="800" kern="100">
                          <a:solidFill>
                            <a:schemeClr val="tx1"/>
                          </a:solidFill>
                          <a:effectLst/>
                        </a:rPr>
                        <a:t>主 持 人</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李骏</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记录 人</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林豪</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extLst>
                  <a:ext uri="{0D108BD9-81ED-4DB2-BD59-A6C34878D82A}">
                    <a16:rowId xmlns:a16="http://schemas.microsoft.com/office/drawing/2014/main" val="161676968"/>
                  </a:ext>
                </a:extLst>
              </a:tr>
              <a:tr h="319479">
                <a:tc>
                  <a:txBody>
                    <a:bodyPr/>
                    <a:lstStyle/>
                    <a:p>
                      <a:pPr algn="ctr">
                        <a:lnSpc>
                          <a:spcPct val="200000"/>
                        </a:lnSpc>
                        <a:spcAft>
                          <a:spcPts val="0"/>
                        </a:spcAft>
                      </a:pPr>
                      <a:r>
                        <a:rPr lang="zh-CN" sz="800" kern="100">
                          <a:solidFill>
                            <a:schemeClr val="tx1"/>
                          </a:solidFill>
                          <a:effectLst/>
                        </a:rPr>
                        <a:t>参会人员</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solidFill>
                      <a:schemeClr val="bg1">
                        <a:lumMod val="95000"/>
                      </a:schemeClr>
                    </a:solidFill>
                  </a:tcPr>
                </a:tc>
                <a:tc gridSpan="3">
                  <a:txBody>
                    <a:bodyPr/>
                    <a:lstStyle/>
                    <a:p>
                      <a:pPr algn="l">
                        <a:lnSpc>
                          <a:spcPct val="200000"/>
                        </a:lnSpc>
                        <a:spcAft>
                          <a:spcPts val="0"/>
                        </a:spcAft>
                        <a:tabLst>
                          <a:tab pos="365760" algn="l"/>
                          <a:tab pos="2617470" algn="ctr"/>
                        </a:tabLst>
                      </a:pPr>
                      <a:r>
                        <a:rPr lang="en-US" sz="800" kern="100">
                          <a:solidFill>
                            <a:schemeClr val="tx1"/>
                          </a:solidFill>
                          <a:effectLst/>
                        </a:rPr>
                        <a:t>		</a:t>
                      </a:r>
                      <a:r>
                        <a:rPr lang="zh-CN" sz="800" kern="100">
                          <a:solidFill>
                            <a:schemeClr val="tx1"/>
                          </a:solidFill>
                          <a:effectLst/>
                        </a:rPr>
                        <a:t>李骏（组长）、林豪、周南</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162440"/>
                  </a:ext>
                </a:extLst>
              </a:tr>
              <a:tr h="253323">
                <a:tc>
                  <a:txBody>
                    <a:bodyPr/>
                    <a:lstStyle/>
                    <a:p>
                      <a:pPr algn="ctr">
                        <a:lnSpc>
                          <a:spcPct val="200000"/>
                        </a:lnSpc>
                        <a:spcAft>
                          <a:spcPts val="0"/>
                        </a:spcAft>
                      </a:pPr>
                      <a:r>
                        <a:rPr lang="zh-CN" sz="800" kern="100">
                          <a:solidFill>
                            <a:schemeClr val="tx1"/>
                          </a:solidFill>
                          <a:effectLst/>
                        </a:rPr>
                        <a:t>会议主题</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solidFill>
                      <a:schemeClr val="bg1">
                        <a:lumMod val="95000"/>
                      </a:schemeClr>
                    </a:solidFill>
                  </a:tcPr>
                </a:tc>
                <a:tc gridSpan="3">
                  <a:txBody>
                    <a:bodyPr/>
                    <a:lstStyle/>
                    <a:p>
                      <a:pPr algn="ctr">
                        <a:lnSpc>
                          <a:spcPct val="200000"/>
                        </a:lnSpc>
                        <a:spcAft>
                          <a:spcPts val="0"/>
                        </a:spcAft>
                      </a:pPr>
                      <a:r>
                        <a:rPr lang="zh-CN" sz="800" kern="100">
                          <a:solidFill>
                            <a:schemeClr val="tx1"/>
                          </a:solidFill>
                          <a:effectLst/>
                        </a:rPr>
                        <a:t>详细设计、用户手册</a:t>
                      </a:r>
                      <a:r>
                        <a:rPr lang="en-US" sz="800" kern="100">
                          <a:solidFill>
                            <a:schemeClr val="tx1"/>
                          </a:solidFill>
                          <a:effectLst/>
                        </a:rPr>
                        <a:t>word</a:t>
                      </a:r>
                      <a:r>
                        <a:rPr lang="zh-CN" sz="800" kern="100">
                          <a:solidFill>
                            <a:schemeClr val="tx1"/>
                          </a:solidFill>
                          <a:effectLst/>
                        </a:rPr>
                        <a:t>及</a:t>
                      </a:r>
                      <a:r>
                        <a:rPr lang="en-US" sz="800" kern="100">
                          <a:solidFill>
                            <a:schemeClr val="tx1"/>
                          </a:solidFill>
                          <a:effectLst/>
                        </a:rPr>
                        <a:t>ppt</a:t>
                      </a:r>
                      <a:r>
                        <a:rPr lang="zh-CN" sz="800" kern="100">
                          <a:solidFill>
                            <a:schemeClr val="tx1"/>
                          </a:solidFill>
                          <a:effectLst/>
                        </a:rPr>
                        <a:t>的制作，翻转课堂</a:t>
                      </a:r>
                      <a:r>
                        <a:rPr lang="en-US" sz="800" kern="100">
                          <a:solidFill>
                            <a:schemeClr val="tx1"/>
                          </a:solidFill>
                          <a:effectLst/>
                        </a:rPr>
                        <a:t>2</a:t>
                      </a:r>
                      <a:r>
                        <a:rPr lang="zh-CN" sz="800" kern="100">
                          <a:solidFill>
                            <a:schemeClr val="tx1"/>
                          </a:solidFill>
                          <a:effectLst/>
                        </a:rPr>
                        <a:t>个</a:t>
                      </a:r>
                      <a:r>
                        <a:rPr lang="en-US" sz="800" kern="100">
                          <a:solidFill>
                            <a:schemeClr val="tx1"/>
                          </a:solidFill>
                          <a:effectLst/>
                        </a:rPr>
                        <a:t>ppt</a:t>
                      </a:r>
                      <a:r>
                        <a:rPr lang="zh-CN" sz="800" kern="100">
                          <a:solidFill>
                            <a:schemeClr val="tx1"/>
                          </a:solidFill>
                          <a:effectLst/>
                        </a:rPr>
                        <a:t>的制作</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4476189"/>
                  </a:ext>
                </a:extLst>
              </a:tr>
              <a:tr h="4088338">
                <a:tc gridSpan="4">
                  <a:txBody>
                    <a:bodyPr/>
                    <a:lstStyle/>
                    <a:p>
                      <a:pPr indent="76200" algn="just">
                        <a:lnSpc>
                          <a:spcPct val="200000"/>
                        </a:lnSpc>
                        <a:spcAft>
                          <a:spcPts val="0"/>
                        </a:spcAft>
                      </a:pPr>
                      <a:r>
                        <a:rPr lang="zh-CN" sz="800" kern="100" dirty="0">
                          <a:solidFill>
                            <a:schemeClr val="tx1"/>
                          </a:solidFill>
                          <a:effectLst/>
                        </a:rPr>
                        <a:t>会议内容：</a:t>
                      </a:r>
                    </a:p>
                    <a:p>
                      <a:pPr marL="342900" lvl="0" indent="-342900" algn="just">
                        <a:lnSpc>
                          <a:spcPct val="200000"/>
                        </a:lnSpc>
                        <a:spcAft>
                          <a:spcPts val="0"/>
                        </a:spcAft>
                        <a:buFont typeface="+mj-lt"/>
                        <a:buAutoNum type="arabicPeriod"/>
                      </a:pPr>
                      <a:r>
                        <a:rPr lang="zh-CN" sz="800" kern="100" dirty="0">
                          <a:solidFill>
                            <a:schemeClr val="tx1"/>
                          </a:solidFill>
                          <a:effectLst/>
                        </a:rPr>
                        <a:t>详细设计</a:t>
                      </a:r>
                      <a:r>
                        <a:rPr lang="en-US" sz="800" kern="100" dirty="0">
                          <a:solidFill>
                            <a:schemeClr val="tx1"/>
                          </a:solidFill>
                          <a:effectLst/>
                        </a:rPr>
                        <a:t>word</a:t>
                      </a:r>
                      <a:r>
                        <a:rPr lang="zh-CN" sz="800" kern="100" dirty="0">
                          <a:solidFill>
                            <a:schemeClr val="tx1"/>
                          </a:solidFill>
                          <a:effectLst/>
                        </a:rPr>
                        <a:t>、</a:t>
                      </a:r>
                      <a:r>
                        <a:rPr lang="en-US" sz="800" kern="100" dirty="0" err="1">
                          <a:solidFill>
                            <a:schemeClr val="tx1"/>
                          </a:solidFill>
                          <a:effectLst/>
                        </a:rPr>
                        <a:t>ppt</a:t>
                      </a:r>
                      <a:r>
                        <a:rPr lang="zh-CN" sz="800" kern="100" dirty="0">
                          <a:solidFill>
                            <a:schemeClr val="tx1"/>
                          </a:solidFill>
                          <a:effectLst/>
                        </a:rPr>
                        <a:t>的制作</a:t>
                      </a:r>
                    </a:p>
                    <a:p>
                      <a:pPr marL="342900" lvl="0" indent="-342900" algn="just">
                        <a:lnSpc>
                          <a:spcPct val="200000"/>
                        </a:lnSpc>
                        <a:spcAft>
                          <a:spcPts val="0"/>
                        </a:spcAft>
                        <a:buFont typeface="+mj-lt"/>
                        <a:buAutoNum type="arabicPeriod"/>
                      </a:pPr>
                      <a:r>
                        <a:rPr lang="zh-CN" sz="800" kern="100" dirty="0">
                          <a:solidFill>
                            <a:schemeClr val="tx1"/>
                          </a:solidFill>
                          <a:effectLst/>
                        </a:rPr>
                        <a:t>用户手册</a:t>
                      </a:r>
                      <a:r>
                        <a:rPr lang="en-US" sz="800" kern="100" dirty="0">
                          <a:solidFill>
                            <a:schemeClr val="tx1"/>
                          </a:solidFill>
                          <a:effectLst/>
                        </a:rPr>
                        <a:t>word</a:t>
                      </a:r>
                      <a:r>
                        <a:rPr lang="zh-CN" sz="800" kern="100" dirty="0">
                          <a:solidFill>
                            <a:schemeClr val="tx1"/>
                          </a:solidFill>
                          <a:effectLst/>
                        </a:rPr>
                        <a:t>、</a:t>
                      </a:r>
                      <a:r>
                        <a:rPr lang="en-US" sz="800" kern="100" dirty="0" err="1">
                          <a:solidFill>
                            <a:schemeClr val="tx1"/>
                          </a:solidFill>
                          <a:effectLst/>
                        </a:rPr>
                        <a:t>ppt</a:t>
                      </a:r>
                      <a:r>
                        <a:rPr lang="zh-CN" sz="800" kern="100" dirty="0">
                          <a:solidFill>
                            <a:schemeClr val="tx1"/>
                          </a:solidFill>
                          <a:effectLst/>
                        </a:rPr>
                        <a:t>的制作</a:t>
                      </a:r>
                    </a:p>
                    <a:p>
                      <a:pPr marL="342900" lvl="0" indent="-342900" algn="just">
                        <a:lnSpc>
                          <a:spcPct val="200000"/>
                        </a:lnSpc>
                        <a:spcAft>
                          <a:spcPts val="0"/>
                        </a:spcAft>
                        <a:buFont typeface="+mj-lt"/>
                        <a:buAutoNum type="arabicPeriod"/>
                      </a:pPr>
                      <a:r>
                        <a:rPr lang="en-US" sz="800" kern="100" dirty="0">
                          <a:solidFill>
                            <a:schemeClr val="tx1"/>
                          </a:solidFill>
                          <a:effectLst/>
                        </a:rPr>
                        <a:t>Jackson</a:t>
                      </a:r>
                      <a:r>
                        <a:rPr lang="zh-CN" sz="800" kern="100" dirty="0">
                          <a:solidFill>
                            <a:schemeClr val="tx1"/>
                          </a:solidFill>
                          <a:effectLst/>
                        </a:rPr>
                        <a:t>图和</a:t>
                      </a:r>
                      <a:r>
                        <a:rPr lang="en-US" sz="800" kern="100" dirty="0">
                          <a:solidFill>
                            <a:schemeClr val="tx1"/>
                          </a:solidFill>
                          <a:effectLst/>
                        </a:rPr>
                        <a:t>Jackson</a:t>
                      </a:r>
                      <a:r>
                        <a:rPr lang="zh-CN" sz="800" kern="100" dirty="0">
                          <a:solidFill>
                            <a:schemeClr val="tx1"/>
                          </a:solidFill>
                          <a:effectLst/>
                        </a:rPr>
                        <a:t>、</a:t>
                      </a:r>
                      <a:r>
                        <a:rPr lang="en-US" sz="800" kern="100" dirty="0" err="1">
                          <a:solidFill>
                            <a:schemeClr val="tx1"/>
                          </a:solidFill>
                          <a:effectLst/>
                        </a:rPr>
                        <a:t>pdl</a:t>
                      </a:r>
                      <a:r>
                        <a:rPr lang="zh-CN" sz="800" kern="100" dirty="0">
                          <a:solidFill>
                            <a:schemeClr val="tx1"/>
                          </a:solidFill>
                          <a:effectLst/>
                        </a:rPr>
                        <a:t>语言的编写</a:t>
                      </a:r>
                    </a:p>
                    <a:p>
                      <a:pPr marL="342900" lvl="0" indent="-342900" algn="just">
                        <a:lnSpc>
                          <a:spcPct val="200000"/>
                        </a:lnSpc>
                        <a:spcAft>
                          <a:spcPts val="0"/>
                        </a:spcAft>
                        <a:buFont typeface="+mj-lt"/>
                        <a:buAutoNum type="arabicPeriod"/>
                      </a:pPr>
                      <a:r>
                        <a:rPr lang="en-US" sz="800" kern="100" dirty="0">
                          <a:solidFill>
                            <a:schemeClr val="tx1"/>
                          </a:solidFill>
                          <a:effectLst/>
                        </a:rPr>
                        <a:t>HIPO</a:t>
                      </a:r>
                      <a:r>
                        <a:rPr lang="zh-CN" sz="800" kern="100" dirty="0">
                          <a:solidFill>
                            <a:schemeClr val="tx1"/>
                          </a:solidFill>
                          <a:effectLst/>
                        </a:rPr>
                        <a:t>图及各类结构图的修改</a:t>
                      </a:r>
                    </a:p>
                    <a:p>
                      <a:pPr marL="342900" lvl="0" indent="-342900" algn="just">
                        <a:lnSpc>
                          <a:spcPct val="200000"/>
                        </a:lnSpc>
                        <a:spcAft>
                          <a:spcPts val="0"/>
                        </a:spcAft>
                        <a:buFont typeface="+mj-lt"/>
                        <a:buAutoNum type="arabicPeriod"/>
                      </a:pPr>
                      <a:r>
                        <a:rPr lang="en-US" sz="800" kern="100" dirty="0">
                          <a:solidFill>
                            <a:schemeClr val="tx1"/>
                          </a:solidFill>
                          <a:effectLst/>
                        </a:rPr>
                        <a:t>2</a:t>
                      </a:r>
                      <a:r>
                        <a:rPr lang="zh-CN" sz="800" kern="100" dirty="0">
                          <a:solidFill>
                            <a:schemeClr val="tx1"/>
                          </a:solidFill>
                          <a:effectLst/>
                        </a:rPr>
                        <a:t>个翻转课堂的</a:t>
                      </a:r>
                      <a:r>
                        <a:rPr lang="en-US" sz="800" kern="100" dirty="0" err="1">
                          <a:solidFill>
                            <a:schemeClr val="tx1"/>
                          </a:solidFill>
                          <a:effectLst/>
                        </a:rPr>
                        <a:t>ppt</a:t>
                      </a:r>
                      <a:r>
                        <a:rPr lang="zh-CN" sz="800" kern="100" dirty="0">
                          <a:solidFill>
                            <a:schemeClr val="tx1"/>
                          </a:solidFill>
                          <a:effectLst/>
                        </a:rPr>
                        <a:t>的制作</a:t>
                      </a:r>
                    </a:p>
                    <a:p>
                      <a:pPr marL="342900" lvl="0" indent="-342900" algn="just">
                        <a:lnSpc>
                          <a:spcPct val="200000"/>
                        </a:lnSpc>
                        <a:spcAft>
                          <a:spcPts val="0"/>
                        </a:spcAft>
                        <a:buFont typeface="+mj-lt"/>
                        <a:buAutoNum type="arabicPeriod"/>
                      </a:pPr>
                      <a:r>
                        <a:rPr lang="zh-CN" sz="800" kern="100" dirty="0">
                          <a:solidFill>
                            <a:schemeClr val="tx1"/>
                          </a:solidFill>
                          <a:effectLst/>
                        </a:rPr>
                        <a:t>进行人员的具体分工</a:t>
                      </a:r>
                    </a:p>
                    <a:p>
                      <a:pPr indent="76200" algn="just">
                        <a:lnSpc>
                          <a:spcPct val="200000"/>
                        </a:lnSpc>
                        <a:spcAft>
                          <a:spcPts val="0"/>
                        </a:spcAft>
                      </a:pPr>
                      <a:r>
                        <a:rPr lang="zh-CN" sz="800" kern="100" dirty="0">
                          <a:solidFill>
                            <a:schemeClr val="tx1"/>
                          </a:solidFill>
                          <a:effectLst/>
                        </a:rPr>
                        <a:t>具体如下：人员分工：李骏（组长）：分配任务、详细设计（</a:t>
                      </a:r>
                      <a:r>
                        <a:rPr lang="en-US" sz="800" kern="100" dirty="0">
                          <a:solidFill>
                            <a:schemeClr val="tx1"/>
                          </a:solidFill>
                          <a:effectLst/>
                        </a:rPr>
                        <a:t>SDD</a:t>
                      </a:r>
                      <a:r>
                        <a:rPr lang="zh-CN" sz="800" kern="100" dirty="0">
                          <a:solidFill>
                            <a:schemeClr val="tx1"/>
                          </a:solidFill>
                          <a:effectLst/>
                        </a:rPr>
                        <a:t>）文档制作、</a:t>
                      </a:r>
                      <a:r>
                        <a:rPr lang="en-US" sz="800" kern="100" dirty="0">
                          <a:solidFill>
                            <a:schemeClr val="tx1"/>
                          </a:solidFill>
                          <a:effectLst/>
                        </a:rPr>
                        <a:t>Jackson</a:t>
                      </a:r>
                      <a:r>
                        <a:rPr lang="zh-CN" sz="800" kern="100" dirty="0">
                          <a:solidFill>
                            <a:schemeClr val="tx1"/>
                          </a:solidFill>
                          <a:effectLst/>
                        </a:rPr>
                        <a:t>图的制作和</a:t>
                      </a:r>
                      <a:r>
                        <a:rPr lang="en-US" sz="800" kern="100" dirty="0">
                          <a:solidFill>
                            <a:schemeClr val="tx1"/>
                          </a:solidFill>
                          <a:effectLst/>
                        </a:rPr>
                        <a:t>Jackson</a:t>
                      </a:r>
                      <a:r>
                        <a:rPr lang="zh-CN" sz="800" kern="100" dirty="0">
                          <a:solidFill>
                            <a:schemeClr val="tx1"/>
                          </a:solidFill>
                          <a:effectLst/>
                        </a:rPr>
                        <a:t>、</a:t>
                      </a:r>
                      <a:r>
                        <a:rPr lang="en-US" sz="800" kern="100" dirty="0" err="1">
                          <a:solidFill>
                            <a:schemeClr val="tx1"/>
                          </a:solidFill>
                          <a:effectLst/>
                        </a:rPr>
                        <a:t>pdl</a:t>
                      </a:r>
                      <a:r>
                        <a:rPr lang="zh-CN" sz="800" kern="100" dirty="0">
                          <a:solidFill>
                            <a:schemeClr val="tx1"/>
                          </a:solidFill>
                          <a:effectLst/>
                        </a:rPr>
                        <a:t>语言的编写、</a:t>
                      </a:r>
                      <a:r>
                        <a:rPr lang="en-US" sz="800" kern="100" dirty="0">
                          <a:solidFill>
                            <a:schemeClr val="tx1"/>
                          </a:solidFill>
                          <a:effectLst/>
                        </a:rPr>
                        <a:t>HIPO</a:t>
                      </a:r>
                      <a:r>
                        <a:rPr lang="zh-CN" sz="800" kern="100" dirty="0">
                          <a:solidFill>
                            <a:schemeClr val="tx1"/>
                          </a:solidFill>
                          <a:effectLst/>
                        </a:rPr>
                        <a:t>图及各类结构图的修改。 </a:t>
                      </a:r>
                      <a:r>
                        <a:rPr lang="en-US" sz="800" kern="100" dirty="0">
                          <a:solidFill>
                            <a:schemeClr val="tx1"/>
                          </a:solidFill>
                          <a:effectLst/>
                        </a:rPr>
                        <a:t>         </a:t>
                      </a:r>
                      <a:endParaRPr lang="zh-CN" sz="800" kern="100" dirty="0">
                        <a:solidFill>
                          <a:schemeClr val="tx1"/>
                        </a:solidFill>
                        <a:effectLst/>
                      </a:endParaRPr>
                    </a:p>
                    <a:p>
                      <a:pPr indent="698500" algn="just">
                        <a:lnSpc>
                          <a:spcPct val="200000"/>
                        </a:lnSpc>
                        <a:spcAft>
                          <a:spcPts val="0"/>
                        </a:spcAft>
                      </a:pPr>
                      <a:r>
                        <a:rPr lang="zh-CN" sz="800" kern="100" dirty="0">
                          <a:solidFill>
                            <a:schemeClr val="tx1"/>
                          </a:solidFill>
                          <a:effectLst/>
                        </a:rPr>
                        <a:t>林豪：将这次制作、修改的各类图整合到之前的</a:t>
                      </a:r>
                      <a:r>
                        <a:rPr lang="en-US" sz="800" kern="100" dirty="0" err="1">
                          <a:solidFill>
                            <a:schemeClr val="tx1"/>
                          </a:solidFill>
                          <a:effectLst/>
                        </a:rPr>
                        <a:t>ppt</a:t>
                      </a:r>
                      <a:r>
                        <a:rPr lang="zh-CN" sz="800" kern="100" dirty="0">
                          <a:solidFill>
                            <a:schemeClr val="tx1"/>
                          </a:solidFill>
                          <a:effectLst/>
                        </a:rPr>
                        <a:t>和</a:t>
                      </a:r>
                      <a:r>
                        <a:rPr lang="en-US" sz="800" kern="100" dirty="0">
                          <a:solidFill>
                            <a:schemeClr val="tx1"/>
                          </a:solidFill>
                          <a:effectLst/>
                        </a:rPr>
                        <a:t>word</a:t>
                      </a:r>
                      <a:r>
                        <a:rPr lang="zh-CN" sz="800" kern="100" dirty="0">
                          <a:solidFill>
                            <a:schemeClr val="tx1"/>
                          </a:solidFill>
                          <a:effectLst/>
                        </a:rPr>
                        <a:t>中、查找相应技术文档、详细设计</a:t>
                      </a:r>
                      <a:r>
                        <a:rPr lang="en-US" sz="800" kern="100" dirty="0" err="1">
                          <a:solidFill>
                            <a:schemeClr val="tx1"/>
                          </a:solidFill>
                          <a:effectLst/>
                        </a:rPr>
                        <a:t>ppt</a:t>
                      </a:r>
                      <a:r>
                        <a:rPr lang="zh-CN" sz="800" kern="100" dirty="0">
                          <a:solidFill>
                            <a:schemeClr val="tx1"/>
                          </a:solidFill>
                          <a:effectLst/>
                        </a:rPr>
                        <a:t>的制作、翻转课堂</a:t>
                      </a:r>
                      <a:r>
                        <a:rPr lang="en-US" sz="800" kern="100" dirty="0" err="1">
                          <a:solidFill>
                            <a:schemeClr val="tx1"/>
                          </a:solidFill>
                          <a:effectLst/>
                        </a:rPr>
                        <a:t>ppt</a:t>
                      </a:r>
                      <a:r>
                        <a:rPr lang="zh-CN" sz="800" kern="100" dirty="0">
                          <a:solidFill>
                            <a:schemeClr val="tx1"/>
                          </a:solidFill>
                          <a:effectLst/>
                        </a:rPr>
                        <a:t>的制作、小组第八次会议记录的编写、小组第八次会议任务执行绩效评价</a:t>
                      </a:r>
                    </a:p>
                    <a:p>
                      <a:pPr indent="698500" algn="just">
                        <a:lnSpc>
                          <a:spcPct val="200000"/>
                        </a:lnSpc>
                        <a:spcAft>
                          <a:spcPts val="0"/>
                        </a:spcAft>
                      </a:pPr>
                      <a:r>
                        <a:rPr lang="zh-CN" sz="800" kern="100" dirty="0">
                          <a:solidFill>
                            <a:schemeClr val="tx1"/>
                          </a:solidFill>
                          <a:effectLst/>
                        </a:rPr>
                        <a:t>周南：查找相应技术文档、翻转课堂</a:t>
                      </a:r>
                      <a:r>
                        <a:rPr lang="en-US" sz="800" kern="100" dirty="0" err="1">
                          <a:solidFill>
                            <a:schemeClr val="tx1"/>
                          </a:solidFill>
                          <a:effectLst/>
                        </a:rPr>
                        <a:t>ppt</a:t>
                      </a:r>
                      <a:r>
                        <a:rPr lang="zh-CN" sz="800" kern="100" dirty="0">
                          <a:solidFill>
                            <a:schemeClr val="tx1"/>
                          </a:solidFill>
                          <a:effectLst/>
                        </a:rPr>
                        <a:t>的制作、配置管理文件、用户手册</a:t>
                      </a:r>
                      <a:r>
                        <a:rPr lang="en-US" sz="800" kern="100" dirty="0">
                          <a:solidFill>
                            <a:schemeClr val="tx1"/>
                          </a:solidFill>
                          <a:effectLst/>
                        </a:rPr>
                        <a:t>word</a:t>
                      </a:r>
                      <a:r>
                        <a:rPr lang="zh-CN" sz="800" kern="100" dirty="0">
                          <a:solidFill>
                            <a:schemeClr val="tx1"/>
                          </a:solidFill>
                          <a:effectLst/>
                        </a:rPr>
                        <a:t>、</a:t>
                      </a:r>
                      <a:r>
                        <a:rPr lang="en-US" sz="800" kern="100" dirty="0" err="1">
                          <a:solidFill>
                            <a:schemeClr val="tx1"/>
                          </a:solidFill>
                          <a:effectLst/>
                        </a:rPr>
                        <a:t>ppt</a:t>
                      </a:r>
                      <a:r>
                        <a:rPr lang="zh-CN" sz="800" kern="100" dirty="0">
                          <a:solidFill>
                            <a:schemeClr val="tx1"/>
                          </a:solidFill>
                          <a:effectLst/>
                        </a:rPr>
                        <a:t>的制作近期安排：</a:t>
                      </a:r>
                    </a:p>
                    <a:p>
                      <a:pPr indent="76200" algn="just">
                        <a:lnSpc>
                          <a:spcPct val="200000"/>
                        </a:lnSpc>
                        <a:spcAft>
                          <a:spcPts val="0"/>
                        </a:spcAft>
                      </a:pPr>
                      <a:r>
                        <a:rPr lang="en-US" sz="800" kern="100" dirty="0">
                          <a:solidFill>
                            <a:schemeClr val="tx1"/>
                          </a:solidFill>
                          <a:effectLst/>
                        </a:rPr>
                        <a:t>5.4</a:t>
                      </a:r>
                      <a:r>
                        <a:rPr lang="zh-CN" sz="800" kern="100" dirty="0">
                          <a:solidFill>
                            <a:schemeClr val="tx1"/>
                          </a:solidFill>
                          <a:effectLst/>
                        </a:rPr>
                        <a:t>汇总结果，由李骏整合并发送到杨老师的邮箱。 </a:t>
                      </a:r>
                      <a:r>
                        <a:rPr lang="en-US" sz="800" kern="100" dirty="0">
                          <a:solidFill>
                            <a:schemeClr val="tx1"/>
                          </a:solidFill>
                          <a:effectLst/>
                        </a:rPr>
                        <a:t>5.11</a:t>
                      </a:r>
                      <a:r>
                        <a:rPr lang="zh-CN" sz="800" kern="100" dirty="0">
                          <a:solidFill>
                            <a:schemeClr val="tx1"/>
                          </a:solidFill>
                          <a:effectLst/>
                        </a:rPr>
                        <a:t>会继续开会并分配作业。</a:t>
                      </a:r>
                      <a:endParaRPr lang="zh-CN" sz="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0665400"/>
                  </a:ext>
                </a:extLst>
              </a:tr>
            </a:tbl>
          </a:graphicData>
        </a:graphic>
      </p:graphicFrame>
    </p:spTree>
    <p:extLst>
      <p:ext uri="{BB962C8B-B14F-4D97-AF65-F5344CB8AC3E}">
        <p14:creationId xmlns:p14="http://schemas.microsoft.com/office/powerpoint/2010/main" val="886269097"/>
      </p:ext>
    </p:extLst>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系统概述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89437" y="41510"/>
            <a:ext cx="5184576" cy="4893647"/>
          </a:xfrm>
          <a:prstGeom prst="rect">
            <a:avLst/>
          </a:prstGeom>
          <a:noFill/>
        </p:spPr>
        <p:txBody>
          <a:bodyPr wrap="square" rtlCol="0">
            <a:spAutoFit/>
          </a:bodyPr>
          <a:lstStyle/>
          <a:p>
            <a:pPr lvl="0"/>
            <a:r>
              <a:rPr lang="en-US" altLang="zh-CN" sz="2400" dirty="0" smtClean="0"/>
              <a:t>	</a:t>
            </a:r>
            <a:r>
              <a:rPr lang="zh-CN" altLang="en-US" sz="2400" dirty="0" smtClean="0"/>
              <a:t>该</a:t>
            </a:r>
            <a:r>
              <a:rPr lang="zh-CN" altLang="en-US" sz="2400" dirty="0"/>
              <a:t>约球小程序系统主要用途是为那些寻求打球资源的篮球爱好者提供一个平台寻找球场资源，人力资源等系列打球资源，同时添加系列评分，标签，信誉等功能，增加篮球社交的趣味性。</a:t>
            </a:r>
          </a:p>
          <a:p>
            <a:pPr lvl="0"/>
            <a:r>
              <a:rPr lang="zh-CN" altLang="en-US" sz="2400" dirty="0"/>
              <a:t>投资方：本小组成员。</a:t>
            </a:r>
          </a:p>
          <a:p>
            <a:pPr lvl="0"/>
            <a:r>
              <a:rPr lang="zh-CN" altLang="en-US" sz="2400" dirty="0"/>
              <a:t>需方：杨枨老师和广大篮球爱好者</a:t>
            </a:r>
          </a:p>
          <a:p>
            <a:pPr lvl="0"/>
            <a:r>
              <a:rPr lang="zh-CN" altLang="en-US" sz="2400" dirty="0"/>
              <a:t>用户：广大篮球爱好者</a:t>
            </a:r>
          </a:p>
          <a:p>
            <a:pPr lvl="0"/>
            <a:r>
              <a:rPr lang="zh-CN" altLang="en-US" sz="2400" dirty="0"/>
              <a:t>开发方：本小组成员</a:t>
            </a:r>
          </a:p>
          <a:p>
            <a:pPr lvl="0"/>
            <a:r>
              <a:rPr lang="zh-CN" altLang="en-US" sz="2400" dirty="0"/>
              <a:t>支持机构：杨枨老师</a:t>
            </a:r>
          </a:p>
          <a:p>
            <a:pPr lvl="0"/>
            <a:r>
              <a:rPr lang="zh-CN" altLang="en-US" sz="2400" dirty="0"/>
              <a:t>运行现场：已完成需求分析，可行性报告和总体设计。</a:t>
            </a:r>
          </a:p>
        </p:txBody>
      </p:sp>
      <p:grpSp>
        <p:nvGrpSpPr>
          <p:cNvPr id="37" name="PA_淘宝店chenying0907 65"/>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a:t>
            </a:r>
            <a:r>
              <a:rPr lang="zh-CN" altLang="en-US" sz="3200" dirty="0" smtClean="0">
                <a:ln w="6350">
                  <a:noFill/>
                </a:ln>
                <a:solidFill>
                  <a:schemeClr val="bg1">
                    <a:lumMod val="50000"/>
                  </a:schemeClr>
                </a:solidFill>
                <a:latin typeface="微软雅黑 Light" panose="020B0502040204020203" pitchFamily="34" charset="-122"/>
                <a:ea typeface="微软雅黑 Light" panose="020B0502040204020203" pitchFamily="34" charset="-122"/>
              </a:rPr>
              <a:t>各位组长</a:t>
            </a:r>
            <a:r>
              <a:rPr lang="zh-CN" altLang="en-US" sz="3200" dirty="0" smtClean="0">
                <a:ln w="6350">
                  <a:noFill/>
                </a:ln>
                <a:solidFill>
                  <a:schemeClr val="accent3"/>
                </a:solidFill>
                <a:latin typeface="微软雅黑 Light" panose="020B0502040204020203" pitchFamily="34" charset="-122"/>
                <a:ea typeface="微软雅黑 Light" panose="020B0502040204020203" pitchFamily="34" charset="-122"/>
              </a:rPr>
              <a:t>批评</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2280091"/>
            <a:ext cx="2377574" cy="461665"/>
          </a:xfrm>
          <a:prstGeom prst="rect">
            <a:avLst/>
          </a:prstGeom>
          <a:noFill/>
        </p:spPr>
        <p:txBody>
          <a:bodyPr wrap="none" rtlCol="0">
            <a:spAutoFit/>
          </a:bodyPr>
          <a:lstStyle/>
          <a:p>
            <a:r>
              <a:rPr lang="en-US" altLang="zh-CN" sz="2400" dirty="0" smtClean="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级</a:t>
            </a:r>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设计决策</a:t>
            </a:r>
            <a:endPar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2010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CSCI</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级</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设计决策</a:t>
            </a:r>
            <a:endPar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545503" y="799916"/>
            <a:ext cx="5458460" cy="4093428"/>
          </a:xfrm>
          <a:prstGeom prst="rect">
            <a:avLst/>
          </a:prstGeom>
        </p:spPr>
        <p:txBody>
          <a:bodyPr wrap="square">
            <a:spAutoFit/>
          </a:bodyPr>
          <a:lstStyle/>
          <a:p>
            <a:pPr indent="127000" algn="just">
              <a:spcAft>
                <a:spcPts val="0"/>
              </a:spcAft>
            </a:pPr>
            <a:r>
              <a:rPr lang="en-US" altLang="zh-CN" sz="2000" kern="100" dirty="0" smtClean="0">
                <a:latin typeface="Times New Roman" panose="02020603050405020304" pitchFamily="18" charset="0"/>
              </a:rPr>
              <a:t>	</a:t>
            </a:r>
            <a:r>
              <a:rPr lang="zh-CN" altLang="en-US" sz="2000" kern="100" dirty="0" smtClean="0">
                <a:latin typeface="Times New Roman" panose="02020603050405020304" pitchFamily="18" charset="0"/>
              </a:rPr>
              <a:t>该</a:t>
            </a:r>
            <a:r>
              <a:rPr lang="zh-CN" altLang="en-US" sz="2000" kern="100" dirty="0">
                <a:latin typeface="Times New Roman" panose="02020603050405020304" pitchFamily="18" charset="0"/>
              </a:rPr>
              <a:t>约球软件采用微信小程序开发	</a:t>
            </a:r>
          </a:p>
          <a:p>
            <a:pPr indent="127000" algn="just">
              <a:spcAft>
                <a:spcPts val="0"/>
              </a:spcAft>
            </a:pPr>
            <a:r>
              <a:rPr lang="en-US" altLang="zh-CN" sz="2000" kern="100" dirty="0" smtClean="0">
                <a:latin typeface="Times New Roman" panose="02020603050405020304" pitchFamily="18" charset="0"/>
              </a:rPr>
              <a:t>	</a:t>
            </a:r>
            <a:r>
              <a:rPr lang="zh-CN" altLang="en-US" sz="2000" kern="100" dirty="0" smtClean="0">
                <a:latin typeface="Times New Roman" panose="02020603050405020304" pitchFamily="18" charset="0"/>
              </a:rPr>
              <a:t>界面</a:t>
            </a:r>
            <a:r>
              <a:rPr lang="zh-CN" altLang="en-US" sz="2000" kern="100" dirty="0">
                <a:latin typeface="Times New Roman" panose="02020603050405020304" pitchFamily="18" charset="0"/>
              </a:rPr>
              <a:t>呈现：地图界面呈现，借助地图</a:t>
            </a:r>
            <a:r>
              <a:rPr lang="en-US" altLang="zh-CN" sz="2000" kern="100" dirty="0" err="1">
                <a:latin typeface="Times New Roman" panose="02020603050405020304" pitchFamily="18" charset="0"/>
              </a:rPr>
              <a:t>api</a:t>
            </a: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腾讯地图</a:t>
            </a:r>
            <a:r>
              <a:rPr lang="en-US" altLang="zh-CN" sz="2000" kern="100" dirty="0">
                <a:latin typeface="Times New Roman" panose="02020603050405020304" pitchFamily="18" charset="0"/>
              </a:rPr>
              <a:t>)</a:t>
            </a:r>
          </a:p>
          <a:p>
            <a:pPr indent="127000" algn="just">
              <a:spcAft>
                <a:spcPts val="0"/>
              </a:spcAft>
            </a:pPr>
            <a:r>
              <a:rPr lang="en-US" altLang="zh-CN" sz="2000" kern="100" dirty="0" smtClean="0">
                <a:latin typeface="Times New Roman" panose="02020603050405020304" pitchFamily="18" charset="0"/>
              </a:rPr>
              <a:t>	</a:t>
            </a:r>
            <a:r>
              <a:rPr lang="zh-CN" altLang="en-US" sz="2000" kern="100" dirty="0" smtClean="0">
                <a:latin typeface="Times New Roman" panose="02020603050405020304" pitchFamily="18" charset="0"/>
              </a:rPr>
              <a:t>页面</a:t>
            </a:r>
            <a:r>
              <a:rPr lang="zh-CN" altLang="en-US" sz="2000" kern="100" dirty="0">
                <a:latin typeface="Times New Roman" panose="02020603050405020304" pitchFamily="18" charset="0"/>
              </a:rPr>
              <a:t>逻辑：通过</a:t>
            </a:r>
            <a:r>
              <a:rPr lang="en-US" altLang="zh-CN" sz="2000" kern="100" dirty="0" err="1">
                <a:latin typeface="Times New Roman" panose="02020603050405020304" pitchFamily="18" charset="0"/>
              </a:rPr>
              <a:t>js</a:t>
            </a:r>
            <a:r>
              <a:rPr lang="zh-CN" altLang="en-US" sz="2000" kern="100" dirty="0">
                <a:latin typeface="Times New Roman" panose="02020603050405020304" pitchFamily="18" charset="0"/>
              </a:rPr>
              <a:t>进行对相应文档类型进行编写，创建出对应的功能与按键</a:t>
            </a:r>
          </a:p>
          <a:p>
            <a:pPr indent="127000" algn="just">
              <a:spcAft>
                <a:spcPts val="0"/>
              </a:spcAft>
            </a:pPr>
            <a:r>
              <a:rPr lang="en-US" altLang="zh-CN" sz="2000" kern="100" dirty="0" smtClean="0">
                <a:latin typeface="Times New Roman" panose="02020603050405020304" pitchFamily="18" charset="0"/>
              </a:rPr>
              <a:t>	</a:t>
            </a:r>
            <a:r>
              <a:rPr lang="zh-CN" altLang="en-US" sz="2000" kern="100" dirty="0" smtClean="0">
                <a:latin typeface="Times New Roman" panose="02020603050405020304" pitchFamily="18" charset="0"/>
              </a:rPr>
              <a:t>用户</a:t>
            </a:r>
            <a:r>
              <a:rPr lang="zh-CN" altLang="en-US" sz="2000" kern="100" dirty="0">
                <a:latin typeface="Times New Roman" panose="02020603050405020304" pitchFamily="18" charset="0"/>
              </a:rPr>
              <a:t>数据分析：根据用户的信息及其位置进行分析，为其推荐就近的球场及球约。通过给出的评价进行分析，展现基本评价。</a:t>
            </a:r>
          </a:p>
          <a:p>
            <a:pPr indent="127000" algn="just">
              <a:spcAft>
                <a:spcPts val="0"/>
              </a:spcAft>
            </a:pPr>
            <a:r>
              <a:rPr lang="en-US" altLang="zh-CN" sz="2000" kern="100" dirty="0" smtClean="0">
                <a:latin typeface="Times New Roman" panose="02020603050405020304" pitchFamily="18" charset="0"/>
              </a:rPr>
              <a:t>	</a:t>
            </a:r>
            <a:r>
              <a:rPr lang="zh-CN" altLang="en-US" sz="2000" kern="100" dirty="0" smtClean="0">
                <a:latin typeface="Times New Roman" panose="02020603050405020304" pitchFamily="18" charset="0"/>
              </a:rPr>
              <a:t>数据库</a:t>
            </a:r>
            <a:r>
              <a:rPr lang="zh-CN" altLang="en-US" sz="2000" kern="100" dirty="0">
                <a:latin typeface="Times New Roman" panose="02020603050405020304" pitchFamily="18" charset="0"/>
              </a:rPr>
              <a:t>的操作：数据的增删改查以及对配置文件的保存和链接。</a:t>
            </a:r>
          </a:p>
          <a:p>
            <a:pPr indent="127000" algn="just">
              <a:spcAft>
                <a:spcPts val="0"/>
              </a:spcAft>
            </a:pPr>
            <a:r>
              <a:rPr lang="en-US" altLang="zh-CN" sz="2000" kern="100" dirty="0" smtClean="0">
                <a:latin typeface="Times New Roman" panose="02020603050405020304" pitchFamily="18" charset="0"/>
              </a:rPr>
              <a:t>	</a:t>
            </a:r>
            <a:r>
              <a:rPr lang="zh-CN" altLang="en-US" sz="2000" kern="100" dirty="0" smtClean="0">
                <a:latin typeface="Times New Roman" panose="02020603050405020304" pitchFamily="18" charset="0"/>
              </a:rPr>
              <a:t>聊天</a:t>
            </a:r>
            <a:r>
              <a:rPr lang="zh-CN" altLang="en-US" sz="2000" kern="100" dirty="0">
                <a:latin typeface="Times New Roman" panose="02020603050405020304" pitchFamily="18" charset="0"/>
              </a:rPr>
              <a:t>室</a:t>
            </a:r>
            <a:r>
              <a:rPr lang="en-US" altLang="zh-CN" sz="2000" kern="100" dirty="0">
                <a:latin typeface="Times New Roman" panose="02020603050405020304" pitchFamily="18" charset="0"/>
              </a:rPr>
              <a:t>:</a:t>
            </a:r>
            <a:r>
              <a:rPr lang="zh-CN" altLang="en-US" sz="2000" kern="100" dirty="0">
                <a:latin typeface="Times New Roman" panose="02020603050405020304" pitchFamily="18" charset="0"/>
              </a:rPr>
              <a:t>基于</a:t>
            </a:r>
            <a:r>
              <a:rPr lang="en-US" altLang="zh-CN" sz="2000" kern="100" dirty="0" err="1">
                <a:latin typeface="Times New Roman" panose="02020603050405020304" pitchFamily="18" charset="0"/>
              </a:rPr>
              <a:t>websocket</a:t>
            </a:r>
            <a:r>
              <a:rPr lang="zh-CN" altLang="en-US" sz="2000" kern="100" dirty="0">
                <a:latin typeface="Times New Roman" panose="02020603050405020304" pitchFamily="18" charset="0"/>
              </a:rPr>
              <a:t>的即时聊天系统</a:t>
            </a:r>
          </a:p>
          <a:p>
            <a:pPr indent="127000" algn="just">
              <a:spcAft>
                <a:spcPts val="0"/>
              </a:spcAft>
            </a:pPr>
            <a:r>
              <a:rPr lang="en-US" altLang="zh-CN" sz="2000" kern="100" dirty="0" smtClean="0">
                <a:latin typeface="Times New Roman" panose="02020603050405020304" pitchFamily="18" charset="0"/>
              </a:rPr>
              <a:t>	</a:t>
            </a:r>
            <a:r>
              <a:rPr lang="zh-CN" altLang="en-US" sz="2000" kern="100" dirty="0" smtClean="0">
                <a:latin typeface="Times New Roman" panose="02020603050405020304" pitchFamily="18" charset="0"/>
              </a:rPr>
              <a:t>服务器</a:t>
            </a:r>
            <a:r>
              <a:rPr lang="en-US" altLang="zh-CN" sz="2000" kern="100" dirty="0">
                <a:latin typeface="Times New Roman" panose="02020603050405020304" pitchFamily="18" charset="0"/>
              </a:rPr>
              <a:t>:</a:t>
            </a:r>
            <a:r>
              <a:rPr lang="zh-CN" altLang="en-US" sz="2000" kern="100" dirty="0">
                <a:latin typeface="Times New Roman" panose="02020603050405020304" pitchFamily="18" charset="0"/>
              </a:rPr>
              <a:t>采用微信小程序开发特有的云开发，快速帮助开发者搭建开发环境。</a:t>
            </a:r>
          </a:p>
        </p:txBody>
      </p:sp>
      <p:sp>
        <p:nvSpPr>
          <p:cNvPr id="9" name="PA_任意多边形 25" descr="17957756_101728372001_2副本"/>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2685351" cy="461665"/>
          </a:xfrm>
          <a:prstGeom prst="rect">
            <a:avLst/>
          </a:prstGeom>
          <a:noFill/>
        </p:spPr>
        <p:txBody>
          <a:bodyPr wrap="none" rtlCol="0">
            <a:spAutoFit/>
          </a:bodyPr>
          <a:lstStyle/>
          <a:p>
            <a:r>
              <a:rPr lang="en-US" altLang="zh-CN" sz="2400" dirty="0" smtClean="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体系结构</a:t>
            </a:r>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设计</a:t>
            </a:r>
            <a:endPar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功能描述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07904" y="-236562"/>
            <a:ext cx="5088255" cy="5478423"/>
          </a:xfrm>
          <a:prstGeom prst="rect">
            <a:avLst/>
          </a:prstGeom>
        </p:spPr>
        <p:txBody>
          <a:bodyPr wrap="square">
            <a:spAutoFit/>
          </a:bodyPr>
          <a:lstStyle/>
          <a:p>
            <a:pPr indent="127000" algn="just">
              <a:spcAft>
                <a:spcPts val="0"/>
              </a:spcAft>
            </a:pPr>
            <a:endParaRPr sz="1400" kern="100" dirty="0" smtClean="0">
              <a:latin typeface="Times New Roman" panose="02020603050405020304" pitchFamily="18" charset="0"/>
            </a:endParaRPr>
          </a:p>
          <a:p>
            <a:r>
              <a:rPr lang="en-US" altLang="zh-CN" sz="1600" dirty="0"/>
              <a:t>1. </a:t>
            </a:r>
            <a:r>
              <a:rPr lang="zh-CN" altLang="zh-CN" sz="1600" dirty="0"/>
              <a:t>功能需求</a:t>
            </a:r>
          </a:p>
          <a:p>
            <a:r>
              <a:rPr lang="zh-CN" altLang="zh-CN" sz="1600" dirty="0"/>
              <a:t>此软件通过以微信小程序的模式</a:t>
            </a:r>
            <a:r>
              <a:rPr lang="en-US" altLang="zh-CN" sz="1600" dirty="0"/>
              <a:t>,</a:t>
            </a:r>
            <a:r>
              <a:rPr lang="zh-CN" altLang="zh-CN" sz="1600" dirty="0"/>
              <a:t>通过微信小程序登入</a:t>
            </a:r>
            <a:r>
              <a:rPr lang="en-US" altLang="zh-CN" sz="1600" dirty="0"/>
              <a:t>,</a:t>
            </a:r>
            <a:r>
              <a:rPr lang="zh-CN" altLang="zh-CN" sz="1600" dirty="0"/>
              <a:t>通过定位查询到附近的发布的约球公告并加入公告</a:t>
            </a:r>
            <a:r>
              <a:rPr lang="en-US" altLang="zh-CN" sz="1600" dirty="0"/>
              <a:t>,</a:t>
            </a:r>
            <a:r>
              <a:rPr lang="zh-CN" altLang="zh-CN" sz="1600" dirty="0"/>
              <a:t>也可以建立公告吸引他人的加入</a:t>
            </a:r>
            <a:r>
              <a:rPr lang="en-US" altLang="zh-CN" sz="1600" dirty="0"/>
              <a:t>,</a:t>
            </a:r>
            <a:r>
              <a:rPr lang="zh-CN" altLang="zh-CN" sz="1600" dirty="0"/>
              <a:t>公告以地图上的气泡为展现方式</a:t>
            </a:r>
            <a:r>
              <a:rPr lang="en-US" altLang="zh-CN" sz="1600" dirty="0"/>
              <a:t>,</a:t>
            </a:r>
            <a:r>
              <a:rPr lang="zh-CN" altLang="zh-CN" sz="1600" dirty="0"/>
              <a:t>加入后可以进行聊天确认约球地点</a:t>
            </a:r>
            <a:r>
              <a:rPr lang="en-US" altLang="zh-CN" sz="1600" dirty="0"/>
              <a:t>,</a:t>
            </a:r>
            <a:r>
              <a:rPr lang="zh-CN" altLang="zh-CN" sz="1600" dirty="0"/>
              <a:t>结束后可以给对方进行评价。</a:t>
            </a:r>
          </a:p>
          <a:p>
            <a:pPr lvl="0"/>
            <a:r>
              <a:rPr lang="en-US" altLang="zh-CN" sz="1600" dirty="0" smtClean="0"/>
              <a:t>2.</a:t>
            </a:r>
            <a:r>
              <a:rPr lang="zh-CN" altLang="zh-CN" sz="1600" dirty="0" smtClean="0"/>
              <a:t>性能需求</a:t>
            </a:r>
            <a:endParaRPr lang="zh-CN" altLang="zh-CN" sz="1600" dirty="0"/>
          </a:p>
          <a:p>
            <a:pPr lvl="0"/>
            <a:r>
              <a:rPr lang="zh-CN" altLang="zh-CN" sz="1600" dirty="0"/>
              <a:t>地图上的公告能够在秒内显示</a:t>
            </a:r>
          </a:p>
          <a:p>
            <a:pPr lvl="0"/>
            <a:r>
              <a:rPr lang="zh-CN" altLang="zh-CN" sz="1600" dirty="0"/>
              <a:t>聊天室能够即时的进行通信</a:t>
            </a:r>
          </a:p>
          <a:p>
            <a:pPr lvl="0"/>
            <a:r>
              <a:rPr lang="zh-CN" altLang="zh-CN" sz="1600" dirty="0"/>
              <a:t>确保用户的隐私和安全</a:t>
            </a:r>
          </a:p>
          <a:p>
            <a:pPr lvl="0"/>
            <a:r>
              <a:rPr lang="en-US" altLang="zh-CN" sz="1600" dirty="0" smtClean="0"/>
              <a:t>3.</a:t>
            </a:r>
            <a:r>
              <a:rPr lang="zh-CN" altLang="zh-CN" sz="1600" dirty="0" smtClean="0"/>
              <a:t>可靠性</a:t>
            </a:r>
            <a:r>
              <a:rPr lang="zh-CN" altLang="zh-CN" sz="1600" dirty="0"/>
              <a:t>和可用性需求</a:t>
            </a:r>
          </a:p>
          <a:p>
            <a:r>
              <a:rPr lang="zh-CN" altLang="zh-CN" sz="1600" dirty="0"/>
              <a:t>该微信小程序确保能够在任意一部安装了微信的手机上进行运行并确保在一个月能不能出现两次以上的故障</a:t>
            </a:r>
          </a:p>
          <a:p>
            <a:pPr lvl="0"/>
            <a:r>
              <a:rPr lang="en-US" altLang="zh-CN" sz="1600" dirty="0" smtClean="0"/>
              <a:t>4.</a:t>
            </a:r>
            <a:r>
              <a:rPr lang="zh-CN" altLang="zh-CN" sz="1600" dirty="0" smtClean="0"/>
              <a:t>兼容性</a:t>
            </a:r>
            <a:r>
              <a:rPr lang="zh-CN" altLang="zh-CN" sz="1600" dirty="0"/>
              <a:t>及移植性</a:t>
            </a:r>
          </a:p>
          <a:p>
            <a:r>
              <a:rPr lang="zh-CN" altLang="zh-CN" sz="1600" dirty="0"/>
              <a:t>该微信小程序植根于微信平台，解决了跨平台的问题，平台兼容性好，可移植性高。</a:t>
            </a:r>
          </a:p>
          <a:p>
            <a:pPr lvl="0"/>
            <a:r>
              <a:rPr lang="en-US" altLang="zh-CN" sz="1600" dirty="0" smtClean="0"/>
              <a:t>5.</a:t>
            </a:r>
            <a:r>
              <a:rPr lang="zh-CN" altLang="zh-CN" sz="1600" dirty="0" smtClean="0"/>
              <a:t>资源</a:t>
            </a:r>
            <a:r>
              <a:rPr lang="zh-CN" altLang="zh-CN" sz="1600" dirty="0"/>
              <a:t>使用</a:t>
            </a:r>
          </a:p>
          <a:p>
            <a:r>
              <a:rPr lang="zh-CN" altLang="zh-CN" sz="1600" dirty="0"/>
              <a:t>服务器需求：腾讯云服务器 </a:t>
            </a:r>
            <a:r>
              <a:rPr lang="en-US" altLang="zh-CN" sz="1600" dirty="0"/>
              <a:t> 1</a:t>
            </a:r>
            <a:r>
              <a:rPr lang="zh-CN" altLang="zh-CN" sz="1600" dirty="0"/>
              <a:t>核</a:t>
            </a:r>
            <a:r>
              <a:rPr lang="en-US" altLang="zh-CN" sz="1600" dirty="0"/>
              <a:t>2 G 1M </a:t>
            </a:r>
            <a:r>
              <a:rPr lang="zh-CN" altLang="zh-CN" sz="1600" dirty="0"/>
              <a:t>带宽</a:t>
            </a:r>
          </a:p>
          <a:p>
            <a:r>
              <a:rPr lang="zh-CN" altLang="zh-CN" sz="1600" dirty="0"/>
              <a:t>硬件支持：</a:t>
            </a:r>
            <a:r>
              <a:rPr lang="en-US" altLang="zh-CN" sz="1600" dirty="0"/>
              <a:t>4</a:t>
            </a:r>
            <a:r>
              <a:rPr lang="zh-CN" altLang="zh-CN" sz="1600" dirty="0"/>
              <a:t>台</a:t>
            </a:r>
            <a:r>
              <a:rPr lang="en-US" altLang="zh-CN" sz="1600" dirty="0"/>
              <a:t>pc</a:t>
            </a:r>
            <a:r>
              <a:rPr lang="zh-CN" altLang="zh-CN" sz="1600" dirty="0"/>
              <a:t>机，</a:t>
            </a:r>
            <a:r>
              <a:rPr lang="en-US" altLang="zh-CN" sz="1600" dirty="0"/>
              <a:t>4</a:t>
            </a:r>
            <a:r>
              <a:rPr lang="zh-CN" altLang="zh-CN" sz="1600" dirty="0"/>
              <a:t>台智能机。</a:t>
            </a:r>
          </a:p>
          <a:p>
            <a:r>
              <a:rPr lang="zh-CN" altLang="zh-CN" sz="1600" dirty="0"/>
              <a:t>软件支持：</a:t>
            </a:r>
            <a:r>
              <a:rPr lang="en-US" altLang="zh-CN" sz="1600" dirty="0" err="1"/>
              <a:t>VScode</a:t>
            </a:r>
            <a:r>
              <a:rPr lang="zh-CN" altLang="zh-CN" sz="1600" dirty="0"/>
              <a:t>、</a:t>
            </a:r>
            <a:r>
              <a:rPr lang="en-US" altLang="zh-CN" sz="1600" dirty="0" err="1"/>
              <a:t>Axure</a:t>
            </a:r>
            <a:r>
              <a:rPr lang="en-US" altLang="zh-CN" sz="1600" dirty="0"/>
              <a:t> RP</a:t>
            </a:r>
            <a:r>
              <a:rPr lang="zh-CN" altLang="zh-CN" sz="1600" dirty="0"/>
              <a:t>、</a:t>
            </a:r>
            <a:r>
              <a:rPr lang="en-US" altLang="zh-CN" sz="1600" dirty="0"/>
              <a:t>MySQL</a:t>
            </a:r>
            <a:r>
              <a:rPr lang="zh-CN" altLang="zh-CN" sz="1600" dirty="0"/>
              <a:t>、</a:t>
            </a:r>
            <a:r>
              <a:rPr lang="en-US" altLang="zh-CN" sz="1600" dirty="0" err="1"/>
              <a:t>Git</a:t>
            </a:r>
            <a:r>
              <a:rPr lang="zh-CN" altLang="zh-CN" sz="1600" dirty="0"/>
              <a:t>、</a:t>
            </a:r>
            <a:r>
              <a:rPr lang="en-US" altLang="zh-CN" sz="1600" dirty="0"/>
              <a:t>Project</a:t>
            </a:r>
            <a:r>
              <a:rPr lang="zh-CN" altLang="zh-CN" sz="1600" dirty="0"/>
              <a:t>、</a:t>
            </a:r>
            <a:r>
              <a:rPr lang="en-US" altLang="zh-CN" sz="1600" dirty="0" err="1"/>
              <a:t>Wxml</a:t>
            </a:r>
            <a:r>
              <a:rPr lang="zh-CN" altLang="zh-CN" sz="1600" dirty="0"/>
              <a:t>、</a:t>
            </a:r>
            <a:r>
              <a:rPr lang="en-US" altLang="zh-CN" sz="1600" dirty="0"/>
              <a:t>Wxss</a:t>
            </a:r>
            <a:r>
              <a:rPr lang="zh-CN" altLang="zh-CN" sz="1600" dirty="0"/>
              <a:t>、微信</a:t>
            </a:r>
            <a:r>
              <a:rPr lang="en-US" altLang="zh-CN" sz="1600" dirty="0"/>
              <a:t>web</a:t>
            </a:r>
            <a:r>
              <a:rPr lang="zh-CN" altLang="zh-CN" sz="1600" dirty="0"/>
              <a:t>开发者工具等软件。</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196.xml><?xml version="1.0" encoding="utf-8"?>
<p:tagLst xmlns:a="http://schemas.openxmlformats.org/drawingml/2006/main" xmlns:r="http://schemas.openxmlformats.org/officeDocument/2006/relationships" xmlns:p="http://schemas.openxmlformats.org/presentationml/2006/main">
  <p:tag name="PA" val="v3.0.0"/>
</p:tagLst>
</file>

<file path=ppt/tags/tag197.xml><?xml version="1.0" encoding="utf-8"?>
<p:tagLst xmlns:a="http://schemas.openxmlformats.org/drawingml/2006/main" xmlns:r="http://schemas.openxmlformats.org/officeDocument/2006/relationships" xmlns:p="http://schemas.openxmlformats.org/presentationml/2006/main">
  <p:tag name="PA" val="v3.0.0"/>
</p:tagLst>
</file>

<file path=ppt/tags/tag198.xml><?xml version="1.0" encoding="utf-8"?>
<p:tagLst xmlns:a="http://schemas.openxmlformats.org/drawingml/2006/main" xmlns:r="http://schemas.openxmlformats.org/officeDocument/2006/relationships" xmlns:p="http://schemas.openxmlformats.org/presentationml/2006/main">
  <p:tag name="PA" val="v3.0.0"/>
</p:tagLst>
</file>

<file path=ppt/tags/tag19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00.xml><?xml version="1.0" encoding="utf-8"?>
<p:tagLst xmlns:a="http://schemas.openxmlformats.org/drawingml/2006/main" xmlns:r="http://schemas.openxmlformats.org/officeDocument/2006/relationships" xmlns:p="http://schemas.openxmlformats.org/presentationml/2006/main">
  <p:tag name="PA" val="v3.0.0"/>
</p:tagLst>
</file>

<file path=ppt/tags/tag201.xml><?xml version="1.0" encoding="utf-8"?>
<p:tagLst xmlns:a="http://schemas.openxmlformats.org/drawingml/2006/main" xmlns:r="http://schemas.openxmlformats.org/officeDocument/2006/relationships" xmlns:p="http://schemas.openxmlformats.org/presentationml/2006/main">
  <p:tag name="PA" val="v3.0.0"/>
</p:tagLst>
</file>

<file path=ppt/tags/tag202.xml><?xml version="1.0" encoding="utf-8"?>
<p:tagLst xmlns:a="http://schemas.openxmlformats.org/drawingml/2006/main" xmlns:r="http://schemas.openxmlformats.org/officeDocument/2006/relationships" xmlns:p="http://schemas.openxmlformats.org/presentationml/2006/main">
  <p:tag name="PA" val="v3.0.0"/>
</p:tagLst>
</file>

<file path=ppt/tags/tag203.xml><?xml version="1.0" encoding="utf-8"?>
<p:tagLst xmlns:a="http://schemas.openxmlformats.org/drawingml/2006/main" xmlns:r="http://schemas.openxmlformats.org/officeDocument/2006/relationships" xmlns:p="http://schemas.openxmlformats.org/presentationml/2006/main">
  <p:tag name="PA" val="v3.0.0"/>
</p:tagLst>
</file>

<file path=ppt/tags/tag204.xml><?xml version="1.0" encoding="utf-8"?>
<p:tagLst xmlns:a="http://schemas.openxmlformats.org/drawingml/2006/main" xmlns:r="http://schemas.openxmlformats.org/officeDocument/2006/relationships" xmlns:p="http://schemas.openxmlformats.org/presentationml/2006/main">
  <p:tag name="PA" val="v3.0.0"/>
</p:tagLst>
</file>

<file path=ppt/tags/tag205.xml><?xml version="1.0" encoding="utf-8"?>
<p:tagLst xmlns:a="http://schemas.openxmlformats.org/drawingml/2006/main" xmlns:r="http://schemas.openxmlformats.org/officeDocument/2006/relationships" xmlns:p="http://schemas.openxmlformats.org/presentationml/2006/main">
  <p:tag name="PA" val="v3.0.0"/>
</p:tagLst>
</file>

<file path=ppt/tags/tag206.xml><?xml version="1.0" encoding="utf-8"?>
<p:tagLst xmlns:a="http://schemas.openxmlformats.org/drawingml/2006/main" xmlns:r="http://schemas.openxmlformats.org/officeDocument/2006/relationships" xmlns:p="http://schemas.openxmlformats.org/presentationml/2006/main">
  <p:tag name="PA" val="v3.0.0"/>
</p:tagLst>
</file>

<file path=ppt/tags/tag207.xml><?xml version="1.0" encoding="utf-8"?>
<p:tagLst xmlns:a="http://schemas.openxmlformats.org/drawingml/2006/main" xmlns:r="http://schemas.openxmlformats.org/officeDocument/2006/relationships" xmlns:p="http://schemas.openxmlformats.org/presentationml/2006/main">
  <p:tag name="PA" val="v3.0.0"/>
</p:tagLst>
</file>

<file path=ppt/tags/tag208.xml><?xml version="1.0" encoding="utf-8"?>
<p:tagLst xmlns:a="http://schemas.openxmlformats.org/drawingml/2006/main" xmlns:r="http://schemas.openxmlformats.org/officeDocument/2006/relationships" xmlns:p="http://schemas.openxmlformats.org/presentationml/2006/main">
  <p:tag name="PA" val="v3.0.0"/>
</p:tagLst>
</file>

<file path=ppt/tags/tag209.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10.xml><?xml version="1.0" encoding="utf-8"?>
<p:tagLst xmlns:a="http://schemas.openxmlformats.org/drawingml/2006/main" xmlns:r="http://schemas.openxmlformats.org/officeDocument/2006/relationships" xmlns:p="http://schemas.openxmlformats.org/presentationml/2006/main">
  <p:tag name="PA" val="v3.0.0"/>
</p:tagLst>
</file>

<file path=ppt/tags/tag211.xml><?xml version="1.0" encoding="utf-8"?>
<p:tagLst xmlns:a="http://schemas.openxmlformats.org/drawingml/2006/main" xmlns:r="http://schemas.openxmlformats.org/officeDocument/2006/relationships" xmlns:p="http://schemas.openxmlformats.org/presentationml/2006/main">
  <p:tag name="PA" val="v3.0.0"/>
</p:tagLst>
</file>

<file path=ppt/tags/tag212.xml><?xml version="1.0" encoding="utf-8"?>
<p:tagLst xmlns:a="http://schemas.openxmlformats.org/drawingml/2006/main" xmlns:r="http://schemas.openxmlformats.org/officeDocument/2006/relationships" xmlns:p="http://schemas.openxmlformats.org/presentationml/2006/main">
  <p:tag name="PA" val="v3.0.0"/>
</p:tagLst>
</file>

<file path=ppt/tags/tag213.xml><?xml version="1.0" encoding="utf-8"?>
<p:tagLst xmlns:a="http://schemas.openxmlformats.org/drawingml/2006/main" xmlns:r="http://schemas.openxmlformats.org/officeDocument/2006/relationships" xmlns:p="http://schemas.openxmlformats.org/presentationml/2006/main">
  <p:tag name="PA" val="v3.0.0"/>
</p:tagLst>
</file>

<file path=ppt/tags/tag214.xml><?xml version="1.0" encoding="utf-8"?>
<p:tagLst xmlns:a="http://schemas.openxmlformats.org/drawingml/2006/main" xmlns:r="http://schemas.openxmlformats.org/officeDocument/2006/relationships" xmlns:p="http://schemas.openxmlformats.org/presentationml/2006/main">
  <p:tag name="PA" val="v3.0.0"/>
</p:tagLst>
</file>

<file path=ppt/tags/tag215.xml><?xml version="1.0" encoding="utf-8"?>
<p:tagLst xmlns:a="http://schemas.openxmlformats.org/drawingml/2006/main" xmlns:r="http://schemas.openxmlformats.org/officeDocument/2006/relationships" xmlns:p="http://schemas.openxmlformats.org/presentationml/2006/main">
  <p:tag name="PA" val="v3.0.0"/>
</p:tagLst>
</file>

<file path=ppt/tags/tag216.xml><?xml version="1.0" encoding="utf-8"?>
<p:tagLst xmlns:a="http://schemas.openxmlformats.org/drawingml/2006/main" xmlns:r="http://schemas.openxmlformats.org/officeDocument/2006/relationships" xmlns:p="http://schemas.openxmlformats.org/presentationml/2006/main">
  <p:tag name="PA" val="v3.0.0"/>
</p:tagLst>
</file>

<file path=ppt/tags/tag217.xml><?xml version="1.0" encoding="utf-8"?>
<p:tagLst xmlns:a="http://schemas.openxmlformats.org/drawingml/2006/main" xmlns:r="http://schemas.openxmlformats.org/officeDocument/2006/relationships" xmlns:p="http://schemas.openxmlformats.org/presentationml/2006/main">
  <p:tag name="PA" val="v3.0.0"/>
</p:tagLst>
</file>

<file path=ppt/tags/tag218.xml><?xml version="1.0" encoding="utf-8"?>
<p:tagLst xmlns:a="http://schemas.openxmlformats.org/drawingml/2006/main" xmlns:r="http://schemas.openxmlformats.org/officeDocument/2006/relationships" xmlns:p="http://schemas.openxmlformats.org/presentationml/2006/main">
  <p:tag name="PA" val="v3.0.0"/>
</p:tagLst>
</file>

<file path=ppt/tags/tag219.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20.xml><?xml version="1.0" encoding="utf-8"?>
<p:tagLst xmlns:a="http://schemas.openxmlformats.org/drawingml/2006/main" xmlns:r="http://schemas.openxmlformats.org/officeDocument/2006/relationships" xmlns:p="http://schemas.openxmlformats.org/presentationml/2006/main">
  <p:tag name="PA" val="v3.0.0"/>
</p:tagLst>
</file>

<file path=ppt/tags/tag221.xml><?xml version="1.0" encoding="utf-8"?>
<p:tagLst xmlns:a="http://schemas.openxmlformats.org/drawingml/2006/main" xmlns:r="http://schemas.openxmlformats.org/officeDocument/2006/relationships" xmlns:p="http://schemas.openxmlformats.org/presentationml/2006/main">
  <p:tag name="PA" val="v3.0.0"/>
</p:tagLst>
</file>

<file path=ppt/tags/tag222.xml><?xml version="1.0" encoding="utf-8"?>
<p:tagLst xmlns:a="http://schemas.openxmlformats.org/drawingml/2006/main" xmlns:r="http://schemas.openxmlformats.org/officeDocument/2006/relationships" xmlns:p="http://schemas.openxmlformats.org/presentationml/2006/main">
  <p:tag name="PA" val="v3.0.0"/>
</p:tagLst>
</file>

<file path=ppt/tags/tag223.xml><?xml version="1.0" encoding="utf-8"?>
<p:tagLst xmlns:a="http://schemas.openxmlformats.org/drawingml/2006/main" xmlns:r="http://schemas.openxmlformats.org/officeDocument/2006/relationships" xmlns:p="http://schemas.openxmlformats.org/presentationml/2006/main">
  <p:tag name="PA" val="v3.0.0"/>
</p:tagLst>
</file>

<file path=ppt/tags/tag224.xml><?xml version="1.0" encoding="utf-8"?>
<p:tagLst xmlns:a="http://schemas.openxmlformats.org/drawingml/2006/main" xmlns:r="http://schemas.openxmlformats.org/officeDocument/2006/relationships" xmlns:p="http://schemas.openxmlformats.org/presentationml/2006/main">
  <p:tag name="PA" val="v3.0.0"/>
</p:tagLst>
</file>

<file path=ppt/tags/tag225.xml><?xml version="1.0" encoding="utf-8"?>
<p:tagLst xmlns:a="http://schemas.openxmlformats.org/drawingml/2006/main" xmlns:r="http://schemas.openxmlformats.org/officeDocument/2006/relationships" xmlns:p="http://schemas.openxmlformats.org/presentationml/2006/main">
  <p:tag name="PA" val="v3.0.0"/>
</p:tagLst>
</file>

<file path=ppt/tags/tag226.xml><?xml version="1.0" encoding="utf-8"?>
<p:tagLst xmlns:a="http://schemas.openxmlformats.org/drawingml/2006/main" xmlns:r="http://schemas.openxmlformats.org/officeDocument/2006/relationships" xmlns:p="http://schemas.openxmlformats.org/presentationml/2006/main">
  <p:tag name="PA" val="v3.0.0"/>
</p:tagLst>
</file>

<file path=ppt/tags/tag227.xml><?xml version="1.0" encoding="utf-8"?>
<p:tagLst xmlns:a="http://schemas.openxmlformats.org/drawingml/2006/main" xmlns:r="http://schemas.openxmlformats.org/officeDocument/2006/relationships" xmlns:p="http://schemas.openxmlformats.org/presentationml/2006/main">
  <p:tag name="PA" val="v3.0.0"/>
</p:tagLst>
</file>

<file path=ppt/tags/tag228.xml><?xml version="1.0" encoding="utf-8"?>
<p:tagLst xmlns:a="http://schemas.openxmlformats.org/drawingml/2006/main" xmlns:r="http://schemas.openxmlformats.org/officeDocument/2006/relationships" xmlns:p="http://schemas.openxmlformats.org/presentationml/2006/main">
  <p:tag name="PA" val="v3.0.0"/>
</p:tagLst>
</file>

<file path=ppt/tags/tag229.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30.xml><?xml version="1.0" encoding="utf-8"?>
<p:tagLst xmlns:a="http://schemas.openxmlformats.org/drawingml/2006/main" xmlns:r="http://schemas.openxmlformats.org/officeDocument/2006/relationships" xmlns:p="http://schemas.openxmlformats.org/presentationml/2006/main">
  <p:tag name="PA" val="v3.0.0"/>
</p:tagLst>
</file>

<file path=ppt/tags/tag231.xml><?xml version="1.0" encoding="utf-8"?>
<p:tagLst xmlns:a="http://schemas.openxmlformats.org/drawingml/2006/main" xmlns:r="http://schemas.openxmlformats.org/officeDocument/2006/relationships" xmlns:p="http://schemas.openxmlformats.org/presentationml/2006/main">
  <p:tag name="PA" val="v3.0.0"/>
</p:tagLst>
</file>

<file path=ppt/tags/tag232.xml><?xml version="1.0" encoding="utf-8"?>
<p:tagLst xmlns:a="http://schemas.openxmlformats.org/drawingml/2006/main" xmlns:r="http://schemas.openxmlformats.org/officeDocument/2006/relationships" xmlns:p="http://schemas.openxmlformats.org/presentationml/2006/main">
  <p:tag name="PA" val="v3.0.0"/>
</p:tagLst>
</file>

<file path=ppt/tags/tag233.xml><?xml version="1.0" encoding="utf-8"?>
<p:tagLst xmlns:a="http://schemas.openxmlformats.org/drawingml/2006/main" xmlns:r="http://schemas.openxmlformats.org/officeDocument/2006/relationships" xmlns:p="http://schemas.openxmlformats.org/presentationml/2006/main">
  <p:tag name="PA" val="v3.0.0"/>
</p:tagLst>
</file>

<file path=ppt/tags/tag234.xml><?xml version="1.0" encoding="utf-8"?>
<p:tagLst xmlns:a="http://schemas.openxmlformats.org/drawingml/2006/main" xmlns:r="http://schemas.openxmlformats.org/officeDocument/2006/relationships" xmlns:p="http://schemas.openxmlformats.org/presentationml/2006/main">
  <p:tag name="PA" val="v3.0.0"/>
</p:tagLst>
</file>

<file path=ppt/tags/tag235.xml><?xml version="1.0" encoding="utf-8"?>
<p:tagLst xmlns:a="http://schemas.openxmlformats.org/drawingml/2006/main" xmlns:r="http://schemas.openxmlformats.org/officeDocument/2006/relationships" xmlns:p="http://schemas.openxmlformats.org/presentationml/2006/main">
  <p:tag name="PA" val="v3.0.0"/>
</p:tagLst>
</file>

<file path=ppt/tags/tag236.xml><?xml version="1.0" encoding="utf-8"?>
<p:tagLst xmlns:a="http://schemas.openxmlformats.org/drawingml/2006/main" xmlns:r="http://schemas.openxmlformats.org/officeDocument/2006/relationships" xmlns:p="http://schemas.openxmlformats.org/presentationml/2006/main">
  <p:tag name="PA" val="v3.0.0"/>
</p:tagLst>
</file>

<file path=ppt/tags/tag237.xml><?xml version="1.0" encoding="utf-8"?>
<p:tagLst xmlns:a="http://schemas.openxmlformats.org/drawingml/2006/main" xmlns:r="http://schemas.openxmlformats.org/officeDocument/2006/relationships" xmlns:p="http://schemas.openxmlformats.org/presentationml/2006/main">
  <p:tag name="PA" val="v3.0.0"/>
</p:tagLst>
</file>

<file path=ppt/tags/tag238.xml><?xml version="1.0" encoding="utf-8"?>
<p:tagLst xmlns:a="http://schemas.openxmlformats.org/drawingml/2006/main" xmlns:r="http://schemas.openxmlformats.org/officeDocument/2006/relationships" xmlns:p="http://schemas.openxmlformats.org/presentationml/2006/main">
  <p:tag name="PA" val="v3.0.0"/>
</p:tagLst>
</file>

<file path=ppt/tags/tag239.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40.xml><?xml version="1.0" encoding="utf-8"?>
<p:tagLst xmlns:a="http://schemas.openxmlformats.org/drawingml/2006/main" xmlns:r="http://schemas.openxmlformats.org/officeDocument/2006/relationships" xmlns:p="http://schemas.openxmlformats.org/presentationml/2006/main">
  <p:tag name="PA" val="v3.0.0"/>
</p:tagLst>
</file>

<file path=ppt/tags/tag241.xml><?xml version="1.0" encoding="utf-8"?>
<p:tagLst xmlns:a="http://schemas.openxmlformats.org/drawingml/2006/main" xmlns:r="http://schemas.openxmlformats.org/officeDocument/2006/relationships" xmlns:p="http://schemas.openxmlformats.org/presentationml/2006/main">
  <p:tag name="PA" val="v3.0.0"/>
</p:tagLst>
</file>

<file path=ppt/tags/tag242.xml><?xml version="1.0" encoding="utf-8"?>
<p:tagLst xmlns:a="http://schemas.openxmlformats.org/drawingml/2006/main" xmlns:r="http://schemas.openxmlformats.org/officeDocument/2006/relationships" xmlns:p="http://schemas.openxmlformats.org/presentationml/2006/main">
  <p:tag name="PA" val="v3.0.0"/>
</p:tagLst>
</file>

<file path=ppt/tags/tag243.xml><?xml version="1.0" encoding="utf-8"?>
<p:tagLst xmlns:a="http://schemas.openxmlformats.org/drawingml/2006/main" xmlns:r="http://schemas.openxmlformats.org/officeDocument/2006/relationships" xmlns:p="http://schemas.openxmlformats.org/presentationml/2006/main">
  <p:tag name="PA" val="v3.0.0"/>
</p:tagLst>
</file>

<file path=ppt/tags/tag244.xml><?xml version="1.0" encoding="utf-8"?>
<p:tagLst xmlns:a="http://schemas.openxmlformats.org/drawingml/2006/main" xmlns:r="http://schemas.openxmlformats.org/officeDocument/2006/relationships" xmlns:p="http://schemas.openxmlformats.org/presentationml/2006/main">
  <p:tag name="PA" val="v3.0.0"/>
</p:tagLst>
</file>

<file path=ppt/tags/tag245.xml><?xml version="1.0" encoding="utf-8"?>
<p:tagLst xmlns:a="http://schemas.openxmlformats.org/drawingml/2006/main" xmlns:r="http://schemas.openxmlformats.org/officeDocument/2006/relationships" xmlns:p="http://schemas.openxmlformats.org/presentationml/2006/main">
  <p:tag name="PA" val="v3.0.0"/>
</p:tagLst>
</file>

<file path=ppt/tags/tag246.xml><?xml version="1.0" encoding="utf-8"?>
<p:tagLst xmlns:a="http://schemas.openxmlformats.org/drawingml/2006/main" xmlns:r="http://schemas.openxmlformats.org/officeDocument/2006/relationships" xmlns:p="http://schemas.openxmlformats.org/presentationml/2006/main">
  <p:tag name="PA" val="v3.0.0"/>
</p:tagLst>
</file>

<file path=ppt/tags/tag247.xml><?xml version="1.0" encoding="utf-8"?>
<p:tagLst xmlns:a="http://schemas.openxmlformats.org/drawingml/2006/main" xmlns:r="http://schemas.openxmlformats.org/officeDocument/2006/relationships" xmlns:p="http://schemas.openxmlformats.org/presentationml/2006/main">
  <p:tag name="PA" val="v3.0.0"/>
</p:tagLst>
</file>

<file path=ppt/tags/tag248.xml><?xml version="1.0" encoding="utf-8"?>
<p:tagLst xmlns:a="http://schemas.openxmlformats.org/drawingml/2006/main" xmlns:r="http://schemas.openxmlformats.org/officeDocument/2006/relationships" xmlns:p="http://schemas.openxmlformats.org/presentationml/2006/main">
  <p:tag name="PA" val="v3.0.0"/>
</p:tagLst>
</file>

<file path=ppt/tags/tag249.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50.xml><?xml version="1.0" encoding="utf-8"?>
<p:tagLst xmlns:a="http://schemas.openxmlformats.org/drawingml/2006/main" xmlns:r="http://schemas.openxmlformats.org/officeDocument/2006/relationships" xmlns:p="http://schemas.openxmlformats.org/presentationml/2006/main">
  <p:tag name="PA" val="v3.0.0"/>
</p:tagLst>
</file>

<file path=ppt/tags/tag251.xml><?xml version="1.0" encoding="utf-8"?>
<p:tagLst xmlns:a="http://schemas.openxmlformats.org/drawingml/2006/main" xmlns:r="http://schemas.openxmlformats.org/officeDocument/2006/relationships" xmlns:p="http://schemas.openxmlformats.org/presentationml/2006/main">
  <p:tag name="PA" val="v3.0.0"/>
</p:tagLst>
</file>

<file path=ppt/tags/tag252.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2505</Words>
  <Application>Microsoft Office PowerPoint</Application>
  <PresentationFormat>全屏显示(16:9)</PresentationFormat>
  <Paragraphs>479</Paragraphs>
  <Slides>50</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50</vt:i4>
      </vt:variant>
    </vt:vector>
  </HeadingPairs>
  <TitlesOfParts>
    <vt:vector size="62" baseType="lpstr">
      <vt:lpstr>等线</vt:lpstr>
      <vt:lpstr>宋体</vt:lpstr>
      <vt:lpstr>微软雅黑</vt:lpstr>
      <vt:lpstr>微软雅黑 Light</vt:lpstr>
      <vt:lpstr>Arial</vt:lpstr>
      <vt:lpstr>Calibri</vt:lpstr>
      <vt:lpstr>Cambria</vt:lpstr>
      <vt:lpstr>Times New Roman</vt:lpstr>
      <vt:lpstr>Wingdings</vt:lpstr>
      <vt:lpstr>Office 主题​​</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林 豪</cp:lastModifiedBy>
  <cp:revision>92</cp:revision>
  <dcterms:created xsi:type="dcterms:W3CDTF">2016-04-19T02:45:00Z</dcterms:created>
  <dcterms:modified xsi:type="dcterms:W3CDTF">2019-05-05T07:08:06Z</dcterms:modified>
  <cp:category>店铺： BOSSPPT顶尖职业文案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